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70" r:id="rId14"/>
    <p:sldId id="273" r:id="rId15"/>
    <p:sldId id="279" r:id="rId16"/>
    <p:sldId id="280" r:id="rId17"/>
    <p:sldId id="281" r:id="rId18"/>
    <p:sldId id="274" r:id="rId19"/>
    <p:sldId id="275" r:id="rId20"/>
    <p:sldId id="276" r:id="rId21"/>
    <p:sldId id="277" r:id="rId22"/>
    <p:sldId id="282" r:id="rId23"/>
    <p:sldId id="283" r:id="rId24"/>
    <p:sldId id="284" r:id="rId25"/>
    <p:sldId id="285" r:id="rId26"/>
    <p:sldId id="286" r:id="rId27"/>
    <p:sldId id="288" r:id="rId28"/>
    <p:sldId id="289" r:id="rId29"/>
    <p:sldId id="290" r:id="rId30"/>
    <p:sldId id="295" r:id="rId31"/>
    <p:sldId id="291" r:id="rId32"/>
    <p:sldId id="293" r:id="rId33"/>
    <p:sldId id="292" r:id="rId34"/>
    <p:sldId id="294"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A3DAD-EEE2-4588-904F-9C14DA216169}" type="datetimeFigureOut">
              <a:rPr lang="fr-CA" smtClean="0"/>
              <a:t>2017-06-02</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377AD-FE77-4E83-B0FE-4B7D598C3D6E}" type="slidenum">
              <a:rPr lang="fr-CA" smtClean="0"/>
              <a:t>‹N°›</a:t>
            </a:fld>
            <a:endParaRPr lang="fr-CA"/>
          </a:p>
        </p:txBody>
      </p:sp>
    </p:spTree>
    <p:extLst>
      <p:ext uri="{BB962C8B-B14F-4D97-AF65-F5344CB8AC3E}">
        <p14:creationId xmlns:p14="http://schemas.microsoft.com/office/powerpoint/2010/main" val="322541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Quelque</a:t>
            </a:r>
            <a:r>
              <a:rPr lang="fr-FR" baseline="0" dirty="0" smtClean="0"/>
              <a:t> exemples pour comparer</a:t>
            </a:r>
            <a:endParaRPr lang="fr-FR" dirty="0" smtClean="0"/>
          </a:p>
          <a:p>
            <a:endParaRPr lang="fr-FR" dirty="0" smtClean="0"/>
          </a:p>
          <a:p>
            <a:r>
              <a:rPr lang="fr-FR" dirty="0" smtClean="0"/>
              <a:t>Les fromages</a:t>
            </a:r>
            <a:r>
              <a:rPr lang="fr-FR" baseline="0" dirty="0" smtClean="0"/>
              <a:t> &lt; en MG ne sont pas plus salés</a:t>
            </a:r>
          </a:p>
          <a:p>
            <a:endParaRPr lang="fr-FR" dirty="0" smtClean="0"/>
          </a:p>
          <a:p>
            <a:r>
              <a:rPr lang="fr-FR" dirty="0" smtClean="0"/>
              <a:t>Fichier</a:t>
            </a:r>
            <a:r>
              <a:rPr lang="fr-FR" baseline="0" dirty="0" smtClean="0"/>
              <a:t> canadien sur les éléments nutritifs, version 2015</a:t>
            </a:r>
            <a:endParaRPr lang="fr-FR" dirty="0"/>
          </a:p>
        </p:txBody>
      </p:sp>
      <p:sp>
        <p:nvSpPr>
          <p:cNvPr id="4" name="Espace réservé du numéro de diapositive 3"/>
          <p:cNvSpPr>
            <a:spLocks noGrp="1"/>
          </p:cNvSpPr>
          <p:nvPr>
            <p:ph type="sldNum" sz="quarter" idx="10"/>
          </p:nvPr>
        </p:nvSpPr>
        <p:spPr/>
        <p:txBody>
          <a:bodyPr/>
          <a:lstStyle/>
          <a:p>
            <a:fld id="{31B6B8B6-8DCE-B747-947C-51DE801ED349}" type="slidenum">
              <a:rPr lang="fr-FR" smtClean="0"/>
              <a:t>15</a:t>
            </a:fld>
            <a:endParaRPr lang="fr-FR"/>
          </a:p>
        </p:txBody>
      </p:sp>
    </p:spTree>
    <p:extLst>
      <p:ext uri="{BB962C8B-B14F-4D97-AF65-F5344CB8AC3E}">
        <p14:creationId xmlns:p14="http://schemas.microsoft.com/office/powerpoint/2010/main" val="130418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Même les jambons blanc</a:t>
            </a:r>
            <a:r>
              <a:rPr lang="fr-FR" baseline="0" dirty="0" smtClean="0"/>
              <a:t>s ou légèrement salé sont trop salé.</a:t>
            </a:r>
            <a:endParaRPr lang="fr-FR" dirty="0" smtClean="0"/>
          </a:p>
          <a:p>
            <a:endParaRPr lang="fr-FR" dirty="0" smtClean="0"/>
          </a:p>
          <a:p>
            <a:r>
              <a:rPr lang="fr-FR" dirty="0" smtClean="0"/>
              <a:t>Croustille</a:t>
            </a:r>
            <a:r>
              <a:rPr lang="fr-FR" baseline="0" dirty="0" smtClean="0"/>
              <a:t> a</a:t>
            </a:r>
            <a:r>
              <a:rPr lang="fr-FR" dirty="0" smtClean="0"/>
              <a:t>ssaisonnée encore</a:t>
            </a:r>
            <a:r>
              <a:rPr lang="fr-FR" baseline="0" dirty="0" smtClean="0"/>
              <a:t> plus élevée en sel. </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31B6B8B6-8DCE-B747-947C-51DE801ED349}" type="slidenum">
              <a:rPr lang="fr-FR" smtClean="0"/>
              <a:t>16</a:t>
            </a:fld>
            <a:endParaRPr lang="fr-FR"/>
          </a:p>
        </p:txBody>
      </p:sp>
    </p:spTree>
    <p:extLst>
      <p:ext uri="{BB962C8B-B14F-4D97-AF65-F5344CB8AC3E}">
        <p14:creationId xmlns:p14="http://schemas.microsoft.com/office/powerpoint/2010/main" val="46892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Avec préparation</a:t>
            </a:r>
            <a:r>
              <a:rPr lang="fr-FR" baseline="0" dirty="0" smtClean="0"/>
              <a:t> suggérée sur l’emballage.</a:t>
            </a:r>
            <a:endParaRPr lang="fr-FR" dirty="0"/>
          </a:p>
        </p:txBody>
      </p:sp>
      <p:sp>
        <p:nvSpPr>
          <p:cNvPr id="4" name="Espace réservé du numéro de diapositive 3"/>
          <p:cNvSpPr>
            <a:spLocks noGrp="1"/>
          </p:cNvSpPr>
          <p:nvPr>
            <p:ph type="sldNum" sz="quarter" idx="10"/>
          </p:nvPr>
        </p:nvSpPr>
        <p:spPr/>
        <p:txBody>
          <a:bodyPr/>
          <a:lstStyle/>
          <a:p>
            <a:fld id="{31B6B8B6-8DCE-B747-947C-51DE801ED349}" type="slidenum">
              <a:rPr lang="fr-FR" smtClean="0"/>
              <a:t>17</a:t>
            </a:fld>
            <a:endParaRPr lang="fr-FR"/>
          </a:p>
        </p:txBody>
      </p:sp>
    </p:spTree>
    <p:extLst>
      <p:ext uri="{BB962C8B-B14F-4D97-AF65-F5344CB8AC3E}">
        <p14:creationId xmlns:p14="http://schemas.microsoft.com/office/powerpoint/2010/main" val="339386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ctangle à coins arrondis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ctangle à coins arrondis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fr-FR" smtClean="0"/>
              <a:t>Modifiez le style du titre</a:t>
            </a:r>
            <a:endParaRPr kumimoji="0" lang="en-US"/>
          </a:p>
        </p:txBody>
      </p:sp>
      <p:sp>
        <p:nvSpPr>
          <p:cNvPr id="9" name="Sous-titr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a:xfrm>
            <a:off x="6705600" y="4206240"/>
            <a:ext cx="960120" cy="457200"/>
          </a:xfrm>
        </p:spPr>
        <p:txBody>
          <a:bodyPr/>
          <a:lstStyle/>
          <a:p>
            <a:fld id="{F134C5F1-6598-444D-806C-CA4DDD903496}" type="datetimeFigureOut">
              <a:rPr lang="fr-CA" smtClean="0"/>
              <a:t>2017-06-02</a:t>
            </a:fld>
            <a:endParaRPr lang="fr-CA"/>
          </a:p>
        </p:txBody>
      </p:sp>
      <p:sp>
        <p:nvSpPr>
          <p:cNvPr id="17" name="Espace réservé du pied de page 16"/>
          <p:cNvSpPr>
            <a:spLocks noGrp="1"/>
          </p:cNvSpPr>
          <p:nvPr>
            <p:ph type="ftr" sz="quarter" idx="11"/>
          </p:nvPr>
        </p:nvSpPr>
        <p:spPr>
          <a:xfrm>
            <a:off x="5410200" y="4205288"/>
            <a:ext cx="1295400" cy="457200"/>
          </a:xfrm>
        </p:spPr>
        <p:txBody>
          <a:bodyPr/>
          <a:lstStyle/>
          <a:p>
            <a:endParaRPr lang="fr-CA"/>
          </a:p>
        </p:txBody>
      </p:sp>
      <p:sp>
        <p:nvSpPr>
          <p:cNvPr id="29" name="Espace réservé du numéro de diapositive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42A4A7A-63B0-40B4-A9DB-D957465C04B7}" type="slidenum">
              <a:rPr lang="fr-CA" smtClean="0"/>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134C5F1-6598-444D-806C-CA4DDD903496}" type="datetimeFigureOut">
              <a:rPr lang="fr-CA" smtClean="0"/>
              <a:t>2017-06-02</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42A4A7A-63B0-40B4-A9DB-D957465C04B7}"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1143000"/>
            <a:ext cx="1905000" cy="5486400"/>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143000"/>
            <a:ext cx="6248400" cy="5486400"/>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134C5F1-6598-444D-806C-CA4DDD903496}" type="datetimeFigureOut">
              <a:rPr lang="fr-CA" smtClean="0"/>
              <a:t>2017-06-02</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42A4A7A-63B0-40B4-A9DB-D957465C04B7}"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134C5F1-6598-444D-806C-CA4DDD903496}" type="datetimeFigureOut">
              <a:rPr lang="fr-CA" smtClean="0"/>
              <a:t>2017-06-02</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42A4A7A-63B0-40B4-A9DB-D957465C04B7}"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F134C5F1-6598-444D-806C-CA4DDD903496}" type="datetimeFigureOut">
              <a:rPr lang="fr-CA" smtClean="0"/>
              <a:t>2017-06-02</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642A4A7A-63B0-40B4-A9DB-D957465C04B7}" type="slidenum">
              <a:rPr lang="fr-CA" smtClean="0"/>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134C5F1-6598-444D-806C-CA4DDD903496}" type="datetimeFigureOut">
              <a:rPr lang="fr-CA" smtClean="0"/>
              <a:t>2017-06-02</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42A4A7A-63B0-40B4-A9DB-D957465C04B7}"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81000" y="1143000"/>
            <a:ext cx="8382000" cy="1069848"/>
          </a:xfrm>
        </p:spPr>
        <p:txBody>
          <a:bodyPr anchor="ctr"/>
          <a:lstStyle>
            <a:lvl1pPr>
              <a:defRPr sz="4000" b="0" i="0" cap="none"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e la date 25"/>
          <p:cNvSpPr>
            <a:spLocks noGrp="1"/>
          </p:cNvSpPr>
          <p:nvPr>
            <p:ph type="dt" sz="half" idx="10"/>
          </p:nvPr>
        </p:nvSpPr>
        <p:spPr/>
        <p:txBody>
          <a:bodyPr rtlCol="0"/>
          <a:lstStyle/>
          <a:p>
            <a:fld id="{F134C5F1-6598-444D-806C-CA4DDD903496}" type="datetimeFigureOut">
              <a:rPr lang="fr-CA" smtClean="0"/>
              <a:t>2017-06-02</a:t>
            </a:fld>
            <a:endParaRPr lang="fr-CA"/>
          </a:p>
        </p:txBody>
      </p:sp>
      <p:sp>
        <p:nvSpPr>
          <p:cNvPr id="27" name="Espace réservé du numéro de diapositive 26"/>
          <p:cNvSpPr>
            <a:spLocks noGrp="1"/>
          </p:cNvSpPr>
          <p:nvPr>
            <p:ph type="sldNum" sz="quarter" idx="11"/>
          </p:nvPr>
        </p:nvSpPr>
        <p:spPr/>
        <p:txBody>
          <a:bodyPr rtlCol="0"/>
          <a:lstStyle/>
          <a:p>
            <a:fld id="{642A4A7A-63B0-40B4-A9DB-D957465C04B7}" type="slidenum">
              <a:rPr lang="fr-CA" smtClean="0"/>
              <a:t>‹N°›</a:t>
            </a:fld>
            <a:endParaRPr lang="fr-CA"/>
          </a:p>
        </p:txBody>
      </p:sp>
      <p:sp>
        <p:nvSpPr>
          <p:cNvPr id="28" name="Espace réservé du pied de page 27"/>
          <p:cNvSpPr>
            <a:spLocks noGrp="1"/>
          </p:cNvSpPr>
          <p:nvPr>
            <p:ph type="ftr" sz="quarter" idx="12"/>
          </p:nvPr>
        </p:nvSpPr>
        <p:spPr/>
        <p:txBody>
          <a:bodyPr rtlCol="0"/>
          <a:lstStyle/>
          <a:p>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fr-FR" smtClean="0"/>
              <a:t>Modifiez le style du titre</a:t>
            </a:r>
            <a:endParaRPr kumimoji="0" lang="en-US"/>
          </a:p>
        </p:txBody>
      </p:sp>
      <p:sp>
        <p:nvSpPr>
          <p:cNvPr id="3" name="Espace réservé de la date 2"/>
          <p:cNvSpPr>
            <a:spLocks noGrp="1"/>
          </p:cNvSpPr>
          <p:nvPr>
            <p:ph type="dt" sz="half" idx="10"/>
          </p:nvPr>
        </p:nvSpPr>
        <p:spPr>
          <a:xfrm>
            <a:off x="6583680" y="612648"/>
            <a:ext cx="957264" cy="457200"/>
          </a:xfrm>
        </p:spPr>
        <p:txBody>
          <a:bodyPr/>
          <a:lstStyle/>
          <a:p>
            <a:fld id="{F134C5F1-6598-444D-806C-CA4DDD903496}" type="datetimeFigureOut">
              <a:rPr lang="fr-CA" smtClean="0"/>
              <a:t>2017-06-02</a:t>
            </a:fld>
            <a:endParaRPr lang="fr-CA"/>
          </a:p>
        </p:txBody>
      </p:sp>
      <p:sp>
        <p:nvSpPr>
          <p:cNvPr id="4" name="Espace réservé du pied de page 3"/>
          <p:cNvSpPr>
            <a:spLocks noGrp="1"/>
          </p:cNvSpPr>
          <p:nvPr>
            <p:ph type="ftr" sz="quarter" idx="11"/>
          </p:nvPr>
        </p:nvSpPr>
        <p:spPr>
          <a:xfrm>
            <a:off x="5257800" y="612648"/>
            <a:ext cx="1325880" cy="457200"/>
          </a:xfrm>
        </p:spPr>
        <p:txBody>
          <a:bodyPr/>
          <a:lstStyle/>
          <a:p>
            <a:endParaRPr lang="fr-CA"/>
          </a:p>
        </p:txBody>
      </p:sp>
      <p:sp>
        <p:nvSpPr>
          <p:cNvPr id="5" name="Espace réservé du numéro de diapositive 4"/>
          <p:cNvSpPr>
            <a:spLocks noGrp="1"/>
          </p:cNvSpPr>
          <p:nvPr>
            <p:ph type="sldNum" sz="quarter" idx="12"/>
          </p:nvPr>
        </p:nvSpPr>
        <p:spPr>
          <a:xfrm>
            <a:off x="8174736" y="2272"/>
            <a:ext cx="762000" cy="365760"/>
          </a:xfrm>
        </p:spPr>
        <p:txBody>
          <a:bodyPr/>
          <a:lstStyle/>
          <a:p>
            <a:fld id="{642A4A7A-63B0-40B4-A9DB-D957465C04B7}"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34C5F1-6598-444D-806C-CA4DDD903496}" type="datetimeFigureOut">
              <a:rPr lang="fr-CA" smtClean="0"/>
              <a:t>2017-06-02</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642A4A7A-63B0-40B4-A9DB-D957465C04B7}"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53496" y="1101970"/>
            <a:ext cx="3383280" cy="877824"/>
          </a:xfrm>
        </p:spPr>
        <p:txBody>
          <a:bodyPr anchor="b"/>
          <a:lstStyle>
            <a:lvl1pPr algn="l">
              <a:buNone/>
              <a:defRPr sz="1800" b="1"/>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134C5F1-6598-444D-806C-CA4DDD903496}" type="datetimeFigureOut">
              <a:rPr lang="fr-CA" smtClean="0"/>
              <a:t>2017-06-02</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42A4A7A-63B0-40B4-A9DB-D957465C04B7}"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F134C5F1-6598-444D-806C-CA4DDD903496}" type="datetimeFigureOut">
              <a:rPr lang="fr-CA" smtClean="0"/>
              <a:t>2017-06-02</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642A4A7A-63B0-40B4-A9DB-D957465C04B7}"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ctangle à coins arrondis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ctangle à coins arrondis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457200" y="1143000"/>
            <a:ext cx="8229600" cy="1066800"/>
          </a:xfrm>
          <a:prstGeom prst="rect">
            <a:avLst/>
          </a:prstGeom>
        </p:spPr>
        <p:txBody>
          <a:bodyPr vert="horz" anchor="ctr">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134C5F1-6598-444D-806C-CA4DDD903496}" type="datetimeFigureOut">
              <a:rPr lang="fr-CA" smtClean="0"/>
              <a:t>2017-06-02</a:t>
            </a:fld>
            <a:endParaRPr lang="fr-CA"/>
          </a:p>
        </p:txBody>
      </p:sp>
      <p:sp>
        <p:nvSpPr>
          <p:cNvPr id="3" name="Espace réservé du pied de page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r-CA"/>
          </a:p>
        </p:txBody>
      </p:sp>
      <p:sp>
        <p:nvSpPr>
          <p:cNvPr id="23" name="Espace réservé du numéro de diapositive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42A4A7A-63B0-40B4-A9DB-D957465C04B7}"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gif"/><Relationship Id="rId7" Type="http://schemas.openxmlformats.org/officeDocument/2006/relationships/image" Target="../media/image23.jpg"/><Relationship Id="rId12" Type="http://schemas.openxmlformats.org/officeDocument/2006/relationships/image" Target="../media/image28.jpg"/><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jpg"/><Relationship Id="rId4" Type="http://schemas.openxmlformats.org/officeDocument/2006/relationships/image" Target="../media/image20.jpeg"/><Relationship Id="rId9"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google.ca/url?sa=i&amp;rct=j&amp;q=&amp;esrc=s&amp;source=images&amp;cd=&amp;cad=rja&amp;uact=8&amp;ved=0ahUKEwj129CMsIHTAhUC2IMKHdtrCvMQjRwIBw&amp;url=http://iucpq.qc.ca/&amp;psig=AFQjCNGqRvPgGSVIHOOMStrffiiYUvtzjQ&amp;ust=149107142890836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2060848"/>
            <a:ext cx="8458200" cy="1470025"/>
          </a:xfrm>
        </p:spPr>
        <p:txBody>
          <a:bodyPr>
            <a:noAutofit/>
          </a:bodyPr>
          <a:lstStyle/>
          <a:p>
            <a:pPr algn="ctr"/>
            <a:r>
              <a:rPr lang="fr-CA" sz="4800" dirty="0" smtClean="0">
                <a:solidFill>
                  <a:schemeClr val="tx1"/>
                </a:solidFill>
              </a:rPr>
              <a:t>Alimentation et hypertension artérielle pulmonaire</a:t>
            </a:r>
            <a:endParaRPr lang="fr-CA" sz="4800" dirty="0">
              <a:solidFill>
                <a:schemeClr val="tx1"/>
              </a:solidFill>
            </a:endParaRPr>
          </a:p>
        </p:txBody>
      </p:sp>
      <p:sp>
        <p:nvSpPr>
          <p:cNvPr id="3" name="Sous-titre 2"/>
          <p:cNvSpPr>
            <a:spLocks noGrp="1"/>
          </p:cNvSpPr>
          <p:nvPr>
            <p:ph type="subTitle" idx="1"/>
          </p:nvPr>
        </p:nvSpPr>
        <p:spPr>
          <a:xfrm>
            <a:off x="3347864" y="4714936"/>
            <a:ext cx="5529064" cy="1752600"/>
          </a:xfrm>
        </p:spPr>
        <p:txBody>
          <a:bodyPr>
            <a:normAutofit/>
          </a:bodyPr>
          <a:lstStyle/>
          <a:p>
            <a:r>
              <a:rPr lang="fr-CA" sz="2800" dirty="0" smtClean="0">
                <a:solidFill>
                  <a:schemeClr val="tx1"/>
                </a:solidFill>
              </a:rPr>
              <a:t>Par Marie-Christine Fortin, </a:t>
            </a:r>
            <a:r>
              <a:rPr lang="fr-CA" sz="2800" dirty="0" err="1" smtClean="0">
                <a:solidFill>
                  <a:schemeClr val="tx1"/>
                </a:solidFill>
              </a:rPr>
              <a:t>Dt.P</a:t>
            </a:r>
            <a:r>
              <a:rPr lang="fr-CA" sz="2800" dirty="0" smtClean="0">
                <a:solidFill>
                  <a:schemeClr val="tx1"/>
                </a:solidFill>
              </a:rPr>
              <a:t>. </a:t>
            </a:r>
          </a:p>
          <a:p>
            <a:r>
              <a:rPr lang="fr-CA" sz="2800" dirty="0" smtClean="0">
                <a:solidFill>
                  <a:schemeClr val="tx1"/>
                </a:solidFill>
              </a:rPr>
              <a:t>Juin 2017</a:t>
            </a:r>
            <a:endParaRPr lang="fr-CA" sz="2800" dirty="0">
              <a:solidFill>
                <a:schemeClr val="tx1"/>
              </a:solidFill>
            </a:endParaRPr>
          </a:p>
        </p:txBody>
      </p:sp>
      <p:pic>
        <p:nvPicPr>
          <p:cNvPr id="1026"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38" y="5013176"/>
            <a:ext cx="2592288" cy="13874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6632"/>
            <a:ext cx="890515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28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p:txBody>
          <a:bodyPr>
            <a:normAutofit/>
          </a:bodyPr>
          <a:lstStyle/>
          <a:p>
            <a:pPr>
              <a:buClr>
                <a:schemeClr val="accent2"/>
              </a:buClr>
            </a:pPr>
            <a:r>
              <a:rPr lang="fr-CA" dirty="0"/>
              <a:t>Les </a:t>
            </a:r>
            <a:r>
              <a:rPr lang="fr-CA" dirty="0" smtClean="0"/>
              <a:t>allégations nutritionnelles</a:t>
            </a:r>
          </a:p>
          <a:p>
            <a:pPr lvl="1"/>
            <a:r>
              <a:rPr lang="fr-CA" dirty="0" smtClean="0">
                <a:solidFill>
                  <a:schemeClr val="tx1"/>
                </a:solidFill>
              </a:rPr>
              <a:t>Énoncées réglementées sur lesquels on peut se fier, mais … prudence!</a:t>
            </a:r>
          </a:p>
          <a:p>
            <a:pPr lvl="1"/>
            <a:r>
              <a:rPr lang="fr-CA" dirty="0" smtClean="0">
                <a:solidFill>
                  <a:schemeClr val="tx1"/>
                </a:solidFill>
              </a:rPr>
              <a:t>Un </a:t>
            </a:r>
            <a:r>
              <a:rPr lang="fr-CA" dirty="0">
                <a:solidFill>
                  <a:schemeClr val="tx1"/>
                </a:solidFill>
              </a:rPr>
              <a:t>produit dit faible en </a:t>
            </a:r>
            <a:r>
              <a:rPr lang="fr-CA" dirty="0" smtClean="0">
                <a:solidFill>
                  <a:schemeClr val="tx1"/>
                </a:solidFill>
              </a:rPr>
              <a:t>sel </a:t>
            </a:r>
            <a:r>
              <a:rPr lang="fr-CA" dirty="0">
                <a:solidFill>
                  <a:schemeClr val="tx1"/>
                </a:solidFill>
              </a:rPr>
              <a:t>peut être très </a:t>
            </a:r>
            <a:r>
              <a:rPr lang="fr-CA" dirty="0" smtClean="0">
                <a:solidFill>
                  <a:schemeClr val="tx1"/>
                </a:solidFill>
              </a:rPr>
              <a:t>gras </a:t>
            </a:r>
            <a:r>
              <a:rPr lang="fr-CA" dirty="0">
                <a:solidFill>
                  <a:schemeClr val="tx1"/>
                </a:solidFill>
              </a:rPr>
              <a:t>ou très sucré, ce qui n’est pas un avantage</a:t>
            </a:r>
            <a:r>
              <a:rPr lang="fr-CA" dirty="0" smtClean="0">
                <a:solidFill>
                  <a:schemeClr val="tx1"/>
                </a:solidFill>
              </a:rPr>
              <a:t>.</a:t>
            </a:r>
          </a:p>
          <a:p>
            <a:pPr lvl="1"/>
            <a:r>
              <a:rPr lang="fr-CA" dirty="0" smtClean="0">
                <a:solidFill>
                  <a:schemeClr val="tx1"/>
                </a:solidFill>
              </a:rPr>
              <a:t>Les </a:t>
            </a:r>
            <a:r>
              <a:rPr lang="fr-CA" dirty="0">
                <a:solidFill>
                  <a:schemeClr val="tx1"/>
                </a:solidFill>
              </a:rPr>
              <a:t>mentions </a:t>
            </a:r>
            <a:r>
              <a:rPr lang="fr-CA" dirty="0" smtClean="0">
                <a:solidFill>
                  <a:schemeClr val="tx1"/>
                </a:solidFill>
              </a:rPr>
              <a:t>«25% ou 50</a:t>
            </a:r>
            <a:r>
              <a:rPr lang="fr-CA" dirty="0">
                <a:solidFill>
                  <a:schemeClr val="tx1"/>
                </a:solidFill>
              </a:rPr>
              <a:t>% moins de sel» ou «25% moins de gras» sont </a:t>
            </a:r>
            <a:r>
              <a:rPr lang="fr-CA" dirty="0" smtClean="0">
                <a:solidFill>
                  <a:schemeClr val="tx1"/>
                </a:solidFill>
              </a:rPr>
              <a:t>comparés au produit </a:t>
            </a:r>
            <a:r>
              <a:rPr lang="fr-CA" dirty="0">
                <a:solidFill>
                  <a:schemeClr val="tx1"/>
                </a:solidFill>
              </a:rPr>
              <a:t>ordinaire de la même </a:t>
            </a:r>
            <a:r>
              <a:rPr lang="fr-CA" dirty="0" smtClean="0">
                <a:solidFill>
                  <a:schemeClr val="tx1"/>
                </a:solidFill>
              </a:rPr>
              <a:t>marque et peuvent donc demeurer des choix trop salés</a:t>
            </a:r>
            <a:endParaRPr lang="fr-CA" dirty="0">
              <a:solidFill>
                <a:schemeClr val="tx1"/>
              </a:solidFill>
            </a:endParaRPr>
          </a:p>
          <a:p>
            <a:pPr lvl="1"/>
            <a:endParaRPr lang="fr-CA" dirty="0">
              <a:solidFill>
                <a:schemeClr val="tx1"/>
              </a:solidFill>
            </a:endParaRP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211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p:txBody>
          <a:bodyPr>
            <a:normAutofit/>
          </a:bodyPr>
          <a:lstStyle/>
          <a:p>
            <a:pPr>
              <a:buClr>
                <a:schemeClr val="accent2"/>
              </a:buClr>
            </a:pPr>
            <a:r>
              <a:rPr lang="fr-CA" dirty="0" smtClean="0"/>
              <a:t>Les allégations nutritionnelles</a:t>
            </a:r>
          </a:p>
          <a:p>
            <a:pPr>
              <a:buClr>
                <a:schemeClr val="accent2"/>
              </a:buClr>
            </a:pPr>
            <a:endParaRPr lang="fr-CA" dirty="0" smtClean="0"/>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5"/>
          <p:cNvGraphicFramePr>
            <a:graphicFrameLocks noGrp="1"/>
          </p:cNvGraphicFramePr>
          <p:nvPr>
            <p:extLst>
              <p:ext uri="{D42A27DB-BD31-4B8C-83A1-F6EECF244321}">
                <p14:modId xmlns:p14="http://schemas.microsoft.com/office/powerpoint/2010/main" val="2384728290"/>
              </p:ext>
            </p:extLst>
          </p:nvPr>
        </p:nvGraphicFramePr>
        <p:xfrm>
          <a:off x="323528" y="2852936"/>
          <a:ext cx="8650866" cy="3905891"/>
        </p:xfrm>
        <a:graphic>
          <a:graphicData uri="http://schemas.openxmlformats.org/drawingml/2006/table">
            <a:tbl>
              <a:tblPr firstRow="1" bandRow="1">
                <a:tableStyleId>{69CF1AB2-1976-4502-BF36-3FF5EA218861}</a:tableStyleId>
              </a:tblPr>
              <a:tblGrid>
                <a:gridCol w="3683041"/>
                <a:gridCol w="4967825"/>
              </a:tblGrid>
              <a:tr h="522611">
                <a:tc>
                  <a:txBody>
                    <a:bodyPr/>
                    <a:lstStyle/>
                    <a:p>
                      <a:r>
                        <a:rPr lang="fr-FR" b="0" dirty="0" smtClean="0"/>
                        <a:t>Sans</a:t>
                      </a:r>
                      <a:r>
                        <a:rPr lang="fr-FR" b="0" baseline="0" dirty="0" smtClean="0"/>
                        <a:t> sodium ou sans sel</a:t>
                      </a:r>
                    </a:p>
                    <a:p>
                      <a:r>
                        <a:rPr lang="fr-FR" b="0" baseline="0" dirty="0" smtClean="0"/>
                        <a:t>Ne contient pas de sodium</a:t>
                      </a:r>
                      <a:endParaRPr lang="fr-FR" b="0" dirty="0">
                        <a:solidFill>
                          <a:srgbClr val="000000"/>
                        </a:solidFill>
                      </a:endParaRPr>
                    </a:p>
                  </a:txBody>
                  <a:tcPr/>
                </a:tc>
                <a:tc>
                  <a:txBody>
                    <a:bodyPr/>
                    <a:lstStyle/>
                    <a:p>
                      <a:r>
                        <a:rPr lang="fr-FR" b="0" dirty="0" smtClean="0"/>
                        <a:t>&lt;</a:t>
                      </a:r>
                      <a:r>
                        <a:rPr lang="fr-FR" b="0" baseline="0" dirty="0" smtClean="0"/>
                        <a:t> 5 mg par portion</a:t>
                      </a:r>
                      <a:endParaRPr lang="fr-FR" b="0" dirty="0">
                        <a:solidFill>
                          <a:srgbClr val="000000"/>
                        </a:solidFill>
                      </a:endParaRPr>
                    </a:p>
                  </a:txBody>
                  <a:tcPr/>
                </a:tc>
              </a:tr>
              <a:tr h="522611">
                <a:tc>
                  <a:txBody>
                    <a:bodyPr/>
                    <a:lstStyle/>
                    <a:p>
                      <a:r>
                        <a:rPr lang="fr-FR" b="0" dirty="0" smtClean="0"/>
                        <a:t>Faible teneur</a:t>
                      </a:r>
                    </a:p>
                    <a:p>
                      <a:r>
                        <a:rPr lang="fr-FR" b="0" dirty="0" smtClean="0"/>
                        <a:t>Faible source</a:t>
                      </a:r>
                      <a:endParaRPr lang="fr-FR" b="0"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t>&lt;</a:t>
                      </a:r>
                      <a:r>
                        <a:rPr lang="fr-FR" b="0" baseline="0" dirty="0" smtClean="0"/>
                        <a:t> 140 mg par portion</a:t>
                      </a:r>
                      <a:endParaRPr lang="fr-FR" b="0" dirty="0" smtClean="0">
                        <a:solidFill>
                          <a:srgbClr val="000000"/>
                        </a:solidFill>
                      </a:endParaRPr>
                    </a:p>
                  </a:txBody>
                  <a:tcPr/>
                </a:tc>
              </a:tr>
              <a:tr h="5226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t>Légèrement salé</a:t>
                      </a:r>
                      <a:endParaRPr lang="fr-FR" b="0" dirty="0" smtClean="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kern="1200" dirty="0" smtClean="0">
                          <a:effectLst/>
                        </a:rPr>
                        <a:t>Minimum ↓</a:t>
                      </a:r>
                      <a:r>
                        <a:rPr lang="fr-CA" b="0" dirty="0" smtClean="0">
                          <a:effectLst/>
                        </a:rPr>
                        <a:t> 50% moins que</a:t>
                      </a:r>
                      <a:r>
                        <a:rPr lang="fr-CA" b="0" baseline="0" dirty="0" smtClean="0">
                          <a:effectLst/>
                        </a:rPr>
                        <a:t> la version originale</a:t>
                      </a:r>
                      <a:endParaRPr lang="fr-FR" b="0" dirty="0" smtClean="0">
                        <a:solidFill>
                          <a:srgbClr val="000000"/>
                        </a:solidFill>
                      </a:endParaRPr>
                    </a:p>
                  </a:txBody>
                  <a:tcPr/>
                </a:tc>
              </a:tr>
              <a:tr h="7465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t>Réduit en sodium</a:t>
                      </a:r>
                      <a:r>
                        <a:rPr lang="fr-FR" b="0" baseline="0" dirty="0" smtClean="0"/>
                        <a:t> ou en </a:t>
                      </a:r>
                      <a:r>
                        <a:rPr lang="fr-FR" b="0" dirty="0" smtClean="0"/>
                        <a:t>sel</a:t>
                      </a:r>
                    </a:p>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t>Plus</a:t>
                      </a:r>
                      <a:r>
                        <a:rPr lang="fr-FR" b="0" baseline="0" dirty="0" smtClean="0"/>
                        <a:t> faible teneur </a:t>
                      </a: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smtClean="0"/>
                        <a:t>Moins de sodium ou de sel</a:t>
                      </a:r>
                      <a:endParaRPr lang="fr-FR" b="0" dirty="0" smtClean="0">
                        <a:solidFill>
                          <a:srgbClr val="000000"/>
                        </a:solidFill>
                      </a:endParaRPr>
                    </a:p>
                  </a:txBody>
                  <a:tcPr/>
                </a:tc>
                <a:tc>
                  <a:txBody>
                    <a:bodyPr/>
                    <a:lstStyle/>
                    <a:p>
                      <a:r>
                        <a:rPr lang="fr-FR" sz="1800" b="0" kern="1200" dirty="0" smtClean="0">
                          <a:effectLst/>
                        </a:rPr>
                        <a:t>Minimum ↓</a:t>
                      </a:r>
                      <a:r>
                        <a:rPr lang="fr-CA" b="0" dirty="0" smtClean="0">
                          <a:effectLst/>
                        </a:rPr>
                        <a:t> 25% moins que</a:t>
                      </a:r>
                      <a:r>
                        <a:rPr lang="fr-CA" b="0" baseline="0" dirty="0" smtClean="0">
                          <a:effectLst/>
                        </a:rPr>
                        <a:t> la version originale</a:t>
                      </a:r>
                      <a:endParaRPr lang="fr-FR" b="0" dirty="0">
                        <a:solidFill>
                          <a:srgbClr val="000000"/>
                        </a:solidFill>
                      </a:endParaRPr>
                    </a:p>
                  </a:txBody>
                  <a:tcPr/>
                </a:tc>
              </a:tr>
              <a:tr h="970563">
                <a:tc>
                  <a:txBody>
                    <a:bodyPr/>
                    <a:lstStyle/>
                    <a:p>
                      <a:r>
                        <a:rPr lang="fr-FR" b="0" dirty="0" smtClean="0"/>
                        <a:t>Sans</a:t>
                      </a:r>
                      <a:r>
                        <a:rPr lang="fr-FR" b="0" baseline="0" dirty="0" smtClean="0"/>
                        <a:t> ajout de sodium</a:t>
                      </a:r>
                    </a:p>
                    <a:p>
                      <a:r>
                        <a:rPr lang="fr-FR" b="0" baseline="0" dirty="0" smtClean="0"/>
                        <a:t>Sans sel ajouté</a:t>
                      </a:r>
                    </a:p>
                    <a:p>
                      <a:r>
                        <a:rPr lang="fr-FR" b="0" baseline="0" dirty="0" smtClean="0"/>
                        <a:t>Non salé</a:t>
                      </a:r>
                      <a:endParaRPr lang="fr-FR" b="0" dirty="0">
                        <a:solidFill>
                          <a:srgbClr val="000000"/>
                        </a:solidFill>
                      </a:endParaRPr>
                    </a:p>
                  </a:txBody>
                  <a:tcPr/>
                </a:tc>
                <a:tc>
                  <a:txBody>
                    <a:bodyPr/>
                    <a:lstStyle/>
                    <a:p>
                      <a:r>
                        <a:rPr lang="fr-FR" b="0" dirty="0" smtClean="0"/>
                        <a:t>Aucun</a:t>
                      </a:r>
                      <a:r>
                        <a:rPr lang="fr-FR" b="0" baseline="0" dirty="0" smtClean="0"/>
                        <a:t> sel ajouté ni autre ingrédient contenant du sel.</a:t>
                      </a:r>
                    </a:p>
                    <a:p>
                      <a:r>
                        <a:rPr lang="fr-FR" b="0" baseline="0" dirty="0" smtClean="0"/>
                        <a:t>Mais, possibilité de retrouver du sodium de source naturelle </a:t>
                      </a:r>
                      <a:endParaRPr lang="fr-FR" b="0" dirty="0">
                        <a:solidFill>
                          <a:srgbClr val="000000"/>
                        </a:solidFill>
                      </a:endParaRPr>
                    </a:p>
                  </a:txBody>
                  <a:tcPr/>
                </a:tc>
              </a:tr>
            </a:tbl>
          </a:graphicData>
        </a:graphic>
      </p:graphicFrame>
    </p:spTree>
    <p:extLst>
      <p:ext uri="{BB962C8B-B14F-4D97-AF65-F5344CB8AC3E}">
        <p14:creationId xmlns:p14="http://schemas.microsoft.com/office/powerpoint/2010/main" val="1474896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a:xfrm>
            <a:off x="467544" y="2256146"/>
            <a:ext cx="4032448" cy="4325112"/>
          </a:xfrm>
        </p:spPr>
        <p:txBody>
          <a:bodyPr>
            <a:normAutofit fontScale="77500" lnSpcReduction="20000"/>
          </a:bodyPr>
          <a:lstStyle/>
          <a:p>
            <a:pPr>
              <a:buClr>
                <a:schemeClr val="accent2"/>
              </a:buClr>
            </a:pPr>
            <a:r>
              <a:rPr lang="fr-CA" dirty="0" smtClean="0"/>
              <a:t>L’information </a:t>
            </a:r>
            <a:r>
              <a:rPr lang="fr-CA" dirty="0"/>
              <a:t>contenue dans le tableau est donnée pour cette </a:t>
            </a:r>
            <a:r>
              <a:rPr lang="fr-CA" dirty="0" smtClean="0"/>
              <a:t>quantité.</a:t>
            </a:r>
          </a:p>
          <a:p>
            <a:pPr>
              <a:buClr>
                <a:schemeClr val="accent2"/>
              </a:buClr>
            </a:pPr>
            <a:r>
              <a:rPr lang="fr-CA" dirty="0" smtClean="0"/>
              <a:t>Ajuster </a:t>
            </a:r>
            <a:r>
              <a:rPr lang="fr-CA" dirty="0"/>
              <a:t>la valeur nutritive si la portion est différente que celle </a:t>
            </a:r>
            <a:r>
              <a:rPr lang="fr-CA" dirty="0" smtClean="0"/>
              <a:t>indiquée.</a:t>
            </a:r>
          </a:p>
          <a:p>
            <a:pPr>
              <a:buClr>
                <a:schemeClr val="accent2"/>
              </a:buClr>
            </a:pPr>
            <a:r>
              <a:rPr lang="fr-CA" dirty="0" smtClean="0"/>
              <a:t>S’assurer </a:t>
            </a:r>
            <a:r>
              <a:rPr lang="fr-CA" dirty="0"/>
              <a:t>que la grosseur de la portion est identique lorsque 2 produits différents sont comparés</a:t>
            </a:r>
            <a:r>
              <a:rPr lang="fr-CA" dirty="0" smtClean="0"/>
              <a:t>.</a:t>
            </a:r>
          </a:p>
          <a:p>
            <a:pPr>
              <a:buClr>
                <a:schemeClr val="accent2"/>
              </a:buClr>
            </a:pPr>
            <a:endParaRPr lang="fr-CA" dirty="0"/>
          </a:p>
          <a:p>
            <a:pPr>
              <a:buClr>
                <a:schemeClr val="accent2"/>
              </a:buClr>
            </a:pPr>
            <a:r>
              <a:rPr lang="fr-CA" dirty="0"/>
              <a:t>La quantité de sodium représente la teneur en sel.</a:t>
            </a: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ésultat d’images pour étiquette nutritive et liste d'ingrédient craquel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348880"/>
            <a:ext cx="2794592" cy="3839332"/>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p:cNvSpPr/>
          <p:nvPr/>
        </p:nvSpPr>
        <p:spPr>
          <a:xfrm>
            <a:off x="5436096" y="2636912"/>
            <a:ext cx="2232248" cy="432048"/>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cxnSp>
        <p:nvCxnSpPr>
          <p:cNvPr id="7" name="Connecteur droit avec flèche 6"/>
          <p:cNvCxnSpPr/>
          <p:nvPr/>
        </p:nvCxnSpPr>
        <p:spPr>
          <a:xfrm>
            <a:off x="4211960" y="2636912"/>
            <a:ext cx="1080120" cy="21602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9" name="Connecteur droit avec flèche 8"/>
          <p:cNvCxnSpPr/>
          <p:nvPr/>
        </p:nvCxnSpPr>
        <p:spPr>
          <a:xfrm flipV="1">
            <a:off x="4355976" y="4268546"/>
            <a:ext cx="1224136" cy="153671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0" name="Ellipse 9"/>
          <p:cNvSpPr/>
          <p:nvPr/>
        </p:nvSpPr>
        <p:spPr>
          <a:xfrm>
            <a:off x="5580112" y="4088526"/>
            <a:ext cx="1611685" cy="36004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2893773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a:xfrm>
            <a:off x="4355976" y="2249424"/>
            <a:ext cx="4330824" cy="4325112"/>
          </a:xfrm>
        </p:spPr>
        <p:txBody>
          <a:bodyPr>
            <a:normAutofit fontScale="70000" lnSpcReduction="20000"/>
          </a:bodyPr>
          <a:lstStyle/>
          <a:p>
            <a:pPr>
              <a:buClr>
                <a:schemeClr val="accent2"/>
              </a:buClr>
            </a:pPr>
            <a:r>
              <a:rPr lang="fr-CA" dirty="0" smtClean="0"/>
              <a:t>Le </a:t>
            </a:r>
            <a:r>
              <a:rPr lang="fr-CA" dirty="0"/>
              <a:t>% de la valeur quotidienne (%VQ) est basé sur les recommandations canadiennes et nous indique si l’aliment contient peu ou beaucoup d’un nutriment. Il nous permet de comparer les produits en regardant lequel est la meilleure source du nutriment désiré</a:t>
            </a:r>
            <a:r>
              <a:rPr lang="fr-CA" dirty="0" smtClean="0"/>
              <a:t>.</a:t>
            </a:r>
          </a:p>
          <a:p>
            <a:pPr>
              <a:buClr>
                <a:schemeClr val="accent2"/>
              </a:buClr>
            </a:pPr>
            <a:endParaRPr lang="fr-CA" dirty="0"/>
          </a:p>
          <a:p>
            <a:pPr>
              <a:buClr>
                <a:schemeClr val="accent2"/>
              </a:buClr>
            </a:pPr>
            <a:r>
              <a:rPr lang="fr-CA" dirty="0"/>
              <a:t>Les ingrédients sont présentés en ordre </a:t>
            </a:r>
            <a:r>
              <a:rPr lang="fr-CA" dirty="0" smtClean="0"/>
              <a:t>décroissant </a:t>
            </a:r>
            <a:r>
              <a:rPr lang="fr-CA" dirty="0"/>
              <a:t>de quantité (celui dont le poids dans l’aliment est en plus grande quantité en premier).</a:t>
            </a: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ésultat d’images pour étiquette nutritive et liste d'ingrédient craquel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400224"/>
            <a:ext cx="2794592" cy="38393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eur droit avec flèche 6"/>
          <p:cNvCxnSpPr/>
          <p:nvPr/>
        </p:nvCxnSpPr>
        <p:spPr>
          <a:xfrm flipH="1" flipV="1">
            <a:off x="3491880" y="3140968"/>
            <a:ext cx="1080120" cy="14401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9" name="Connecteur droit avec flèche 8"/>
          <p:cNvCxnSpPr/>
          <p:nvPr/>
        </p:nvCxnSpPr>
        <p:spPr>
          <a:xfrm flipH="1">
            <a:off x="3491880" y="5084143"/>
            <a:ext cx="1020914" cy="86513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0" name="Ellipse 9"/>
          <p:cNvSpPr/>
          <p:nvPr/>
        </p:nvSpPr>
        <p:spPr>
          <a:xfrm>
            <a:off x="1788094" y="2852936"/>
            <a:ext cx="1618058" cy="504056"/>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3820021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p:txBody>
          <a:bodyPr>
            <a:normAutofit fontScale="92500" lnSpcReduction="20000"/>
          </a:bodyPr>
          <a:lstStyle/>
          <a:p>
            <a:pPr>
              <a:buClr>
                <a:schemeClr val="accent2"/>
              </a:buClr>
            </a:pPr>
            <a:r>
              <a:rPr lang="fr-CA" dirty="0" smtClean="0"/>
              <a:t>Recommandations pour le sodium</a:t>
            </a:r>
          </a:p>
          <a:p>
            <a:pPr lvl="1"/>
            <a:r>
              <a:rPr lang="fr-CA" dirty="0" smtClean="0">
                <a:solidFill>
                  <a:schemeClr val="tx1"/>
                </a:solidFill>
              </a:rPr>
              <a:t>Aliments: Viser entre 140 mg (6% VQ) et 240 mg (10% VQ);</a:t>
            </a:r>
          </a:p>
          <a:p>
            <a:pPr lvl="1"/>
            <a:r>
              <a:rPr lang="fr-CA" dirty="0" smtClean="0">
                <a:solidFill>
                  <a:schemeClr val="tx1"/>
                </a:solidFill>
              </a:rPr>
              <a:t>Repas</a:t>
            </a:r>
            <a:r>
              <a:rPr lang="fr-CA" dirty="0">
                <a:solidFill>
                  <a:schemeClr val="tx1"/>
                </a:solidFill>
              </a:rPr>
              <a:t>: moins de </a:t>
            </a:r>
            <a:r>
              <a:rPr lang="fr-CA" dirty="0" smtClean="0">
                <a:solidFill>
                  <a:schemeClr val="tx1"/>
                </a:solidFill>
              </a:rPr>
              <a:t>600 mg.</a:t>
            </a:r>
          </a:p>
          <a:p>
            <a:pPr lvl="1"/>
            <a:endParaRPr lang="fr-CA" dirty="0">
              <a:solidFill>
                <a:schemeClr val="tx1"/>
              </a:solidFill>
            </a:endParaRPr>
          </a:p>
          <a:p>
            <a:pPr>
              <a:buClr>
                <a:schemeClr val="accent2"/>
              </a:buClr>
            </a:pPr>
            <a:r>
              <a:rPr lang="fr-CA" dirty="0"/>
              <a:t>ATTENTION: Ingrédients qui signifient que l’aliment contient du sodium dans la liste des ingrédients</a:t>
            </a:r>
            <a:r>
              <a:rPr lang="fr-CA" dirty="0" smtClean="0"/>
              <a:t>:</a:t>
            </a:r>
          </a:p>
          <a:p>
            <a:pPr lvl="1"/>
            <a:r>
              <a:rPr lang="fr-CA" dirty="0" smtClean="0">
                <a:solidFill>
                  <a:schemeClr val="tx1"/>
                </a:solidFill>
              </a:rPr>
              <a:t>Saumure</a:t>
            </a:r>
            <a:r>
              <a:rPr lang="fr-CA" dirty="0">
                <a:solidFill>
                  <a:schemeClr val="tx1"/>
                </a:solidFill>
              </a:rPr>
              <a:t>, poudre à pâte, bicarbonate de sodium, benzoate de sodium, chlorure de sodium, citrate de sodium, phosphate sodique/</a:t>
            </a:r>
            <a:r>
              <a:rPr lang="fr-CA" dirty="0" err="1">
                <a:solidFill>
                  <a:schemeClr val="tx1"/>
                </a:solidFill>
              </a:rPr>
              <a:t>disodique</a:t>
            </a:r>
            <a:r>
              <a:rPr lang="fr-CA" dirty="0">
                <a:solidFill>
                  <a:schemeClr val="tx1"/>
                </a:solidFill>
              </a:rPr>
              <a:t>/</a:t>
            </a:r>
            <a:r>
              <a:rPr lang="fr-CA" dirty="0" err="1">
                <a:solidFill>
                  <a:schemeClr val="tx1"/>
                </a:solidFill>
              </a:rPr>
              <a:t>monosodique</a:t>
            </a:r>
            <a:r>
              <a:rPr lang="fr-CA" dirty="0">
                <a:solidFill>
                  <a:schemeClr val="tx1"/>
                </a:solidFill>
              </a:rPr>
              <a:t>, </a:t>
            </a:r>
            <a:r>
              <a:rPr lang="fr-CA" dirty="0" err="1">
                <a:solidFill>
                  <a:schemeClr val="tx1"/>
                </a:solidFill>
              </a:rPr>
              <a:t>propionate</a:t>
            </a:r>
            <a:r>
              <a:rPr lang="fr-CA" dirty="0">
                <a:solidFill>
                  <a:schemeClr val="tx1"/>
                </a:solidFill>
              </a:rPr>
              <a:t> de sodium, sel de mer.</a:t>
            </a:r>
          </a:p>
        </p:txBody>
      </p:sp>
      <p:pic>
        <p:nvPicPr>
          <p:cNvPr id="5"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326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ktQBzawHpheeqyGZaqLzOiasL3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100" y="812254"/>
            <a:ext cx="832503" cy="1415255"/>
          </a:xfrm>
          <a:prstGeom prst="rect">
            <a:avLst/>
          </a:prstGeom>
          <a:ln>
            <a:noFill/>
          </a:ln>
          <a:effectLst>
            <a:softEdge rad="112500"/>
          </a:effectLst>
        </p:spPr>
      </p:pic>
      <p:pic>
        <p:nvPicPr>
          <p:cNvPr id="3" name="Image 2" descr="pois-ve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024" y="927541"/>
            <a:ext cx="1733291" cy="1299968"/>
          </a:xfrm>
          <a:prstGeom prst="rect">
            <a:avLst/>
          </a:prstGeom>
          <a:ln>
            <a:noFill/>
          </a:ln>
          <a:effectLst>
            <a:softEdge rad="112500"/>
          </a:effectLst>
        </p:spPr>
      </p:pic>
      <p:sp>
        <p:nvSpPr>
          <p:cNvPr id="4" name="Titre 1"/>
          <p:cNvSpPr txBox="1">
            <a:spLocks/>
          </p:cNvSpPr>
          <p:nvPr/>
        </p:nvSpPr>
        <p:spPr>
          <a:xfrm>
            <a:off x="634046" y="498989"/>
            <a:ext cx="6853686" cy="626530"/>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fr-FR" sz="2400" b="1" dirty="0" smtClean="0">
                <a:solidFill>
                  <a:schemeClr val="tx1"/>
                </a:solidFill>
              </a:rPr>
              <a:t>Dans 1 tasse (250ml) de pois vert …</a:t>
            </a:r>
            <a:endParaRPr lang="fr-FR" sz="2400" b="1" dirty="0">
              <a:solidFill>
                <a:schemeClr val="tx1"/>
              </a:solidFill>
            </a:endParaRPr>
          </a:p>
        </p:txBody>
      </p:sp>
      <p:sp>
        <p:nvSpPr>
          <p:cNvPr id="5" name="Titre 1"/>
          <p:cNvSpPr txBox="1">
            <a:spLocks/>
          </p:cNvSpPr>
          <p:nvPr/>
        </p:nvSpPr>
        <p:spPr>
          <a:xfrm>
            <a:off x="1131362" y="2225014"/>
            <a:ext cx="3239448" cy="472855"/>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marL="342900" indent="-342900">
              <a:buFont typeface="Wingdings" charset="2"/>
              <a:buChar char="§"/>
            </a:pPr>
            <a:r>
              <a:rPr lang="fr-FR" sz="2000" b="1" dirty="0" smtClean="0">
                <a:solidFill>
                  <a:schemeClr val="tx1"/>
                </a:solidFill>
              </a:rPr>
              <a:t>Frais = 3 mg (0%VQ) par portion </a:t>
            </a:r>
            <a:endParaRPr lang="fr-FR" sz="2000" b="1" dirty="0">
              <a:solidFill>
                <a:schemeClr val="tx1"/>
              </a:solidFill>
            </a:endParaRPr>
          </a:p>
        </p:txBody>
      </p:sp>
      <p:sp>
        <p:nvSpPr>
          <p:cNvPr id="6" name="Titre 1"/>
          <p:cNvSpPr txBox="1">
            <a:spLocks/>
          </p:cNvSpPr>
          <p:nvPr/>
        </p:nvSpPr>
        <p:spPr>
          <a:xfrm>
            <a:off x="5064825" y="2244501"/>
            <a:ext cx="3381470" cy="886365"/>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marL="342900" indent="-342900">
              <a:buFont typeface="Wingdings" charset="2"/>
              <a:buChar char="§"/>
            </a:pPr>
            <a:r>
              <a:rPr lang="fr-FR" sz="2000" b="1" dirty="0" smtClean="0">
                <a:solidFill>
                  <a:schemeClr val="tx1"/>
                </a:solidFill>
              </a:rPr>
              <a:t>En conserve régulière = 490 mg (20%VQ) par portion</a:t>
            </a:r>
            <a:endParaRPr lang="fr-FR" sz="2000" b="1" dirty="0">
              <a:solidFill>
                <a:schemeClr val="tx1"/>
              </a:solidFill>
            </a:endParaRPr>
          </a:p>
        </p:txBody>
      </p:sp>
      <p:sp>
        <p:nvSpPr>
          <p:cNvPr id="8" name="Titre 1"/>
          <p:cNvSpPr txBox="1">
            <a:spLocks/>
          </p:cNvSpPr>
          <p:nvPr/>
        </p:nvSpPr>
        <p:spPr>
          <a:xfrm>
            <a:off x="634046" y="3137130"/>
            <a:ext cx="6853686" cy="626530"/>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fr-FR" sz="2400" b="1" dirty="0" smtClean="0">
                <a:solidFill>
                  <a:schemeClr val="tx1"/>
                </a:solidFill>
              </a:rPr>
              <a:t>Pour 30g de fromage…</a:t>
            </a:r>
            <a:endParaRPr lang="fr-FR" sz="2400" b="1" dirty="0">
              <a:solidFill>
                <a:schemeClr val="tx1"/>
              </a:solidFill>
            </a:endParaRPr>
          </a:p>
        </p:txBody>
      </p:sp>
      <p:pic>
        <p:nvPicPr>
          <p:cNvPr id="9" name="Image 8" descr="cheddar-vieill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858" y="3600296"/>
            <a:ext cx="2007457" cy="1539050"/>
          </a:xfrm>
          <a:prstGeom prst="rect">
            <a:avLst/>
          </a:prstGeom>
        </p:spPr>
      </p:pic>
      <p:pic>
        <p:nvPicPr>
          <p:cNvPr id="10" name="Image 9" descr="Premium-Grade-kraft-cheese-kraft-cheddar-chees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6912" y="3600297"/>
            <a:ext cx="1834811" cy="1539050"/>
          </a:xfrm>
          <a:prstGeom prst="rect">
            <a:avLst/>
          </a:prstGeom>
          <a:ln>
            <a:noFill/>
          </a:ln>
          <a:effectLst>
            <a:softEdge rad="112500"/>
          </a:effectLst>
        </p:spPr>
      </p:pic>
      <p:sp>
        <p:nvSpPr>
          <p:cNvPr id="11" name="Titre 1"/>
          <p:cNvSpPr txBox="1">
            <a:spLocks/>
          </p:cNvSpPr>
          <p:nvPr/>
        </p:nvSpPr>
        <p:spPr>
          <a:xfrm>
            <a:off x="634046" y="5045404"/>
            <a:ext cx="4100281" cy="472855"/>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marL="342900" indent="-342900">
              <a:buFont typeface="Wingdings" charset="2"/>
              <a:buChar char="§"/>
            </a:pPr>
            <a:r>
              <a:rPr lang="fr-FR" sz="2000" b="1" dirty="0" smtClean="0">
                <a:solidFill>
                  <a:schemeClr val="tx1"/>
                </a:solidFill>
              </a:rPr>
              <a:t>En brique = environ 200 mg (8%VQ) par portion </a:t>
            </a:r>
            <a:endParaRPr lang="fr-FR" sz="2000" b="1" dirty="0">
              <a:solidFill>
                <a:schemeClr val="tx1"/>
              </a:solidFill>
            </a:endParaRPr>
          </a:p>
        </p:txBody>
      </p:sp>
      <p:sp>
        <p:nvSpPr>
          <p:cNvPr id="12" name="Titre 1"/>
          <p:cNvSpPr txBox="1">
            <a:spLocks/>
          </p:cNvSpPr>
          <p:nvPr/>
        </p:nvSpPr>
        <p:spPr>
          <a:xfrm>
            <a:off x="4734327" y="5045404"/>
            <a:ext cx="3711968" cy="1186792"/>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marL="342900" indent="-342900">
              <a:buFont typeface="Wingdings" charset="2"/>
              <a:buChar char="§"/>
            </a:pPr>
            <a:r>
              <a:rPr lang="fr-FR" sz="2000" b="1" dirty="0" smtClean="0">
                <a:solidFill>
                  <a:schemeClr val="tx1"/>
                </a:solidFill>
              </a:rPr>
              <a:t>Fondu en tranche ou à tartiner = environ 400  à 600 mg (16 à 25%VQ) par portion </a:t>
            </a:r>
            <a:endParaRPr lang="fr-FR" sz="2000" b="1" dirty="0">
              <a:solidFill>
                <a:schemeClr val="tx1"/>
              </a:solidFill>
            </a:endParaRPr>
          </a:p>
        </p:txBody>
      </p:sp>
    </p:spTree>
    <p:extLst>
      <p:ext uri="{BB962C8B-B14F-4D97-AF65-F5344CB8AC3E}">
        <p14:creationId xmlns:p14="http://schemas.microsoft.com/office/powerpoint/2010/main" val="362468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popcornrizsouff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20" y="3817305"/>
            <a:ext cx="2067325" cy="2067325"/>
          </a:xfrm>
          <a:prstGeom prst="rect">
            <a:avLst/>
          </a:prstGeom>
          <a:ln>
            <a:noFill/>
          </a:ln>
          <a:effectLst>
            <a:softEdge rad="112500"/>
          </a:effectLst>
        </p:spPr>
      </p:pic>
      <p:sp>
        <p:nvSpPr>
          <p:cNvPr id="2" name="Titre 1"/>
          <p:cNvSpPr txBox="1">
            <a:spLocks/>
          </p:cNvSpPr>
          <p:nvPr/>
        </p:nvSpPr>
        <p:spPr>
          <a:xfrm>
            <a:off x="634046" y="498989"/>
            <a:ext cx="6853686" cy="626530"/>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fr-FR" sz="2400" b="1" dirty="0" smtClean="0">
                <a:solidFill>
                  <a:schemeClr val="tx1"/>
                </a:solidFill>
              </a:rPr>
              <a:t>Dans vos sandwichs…</a:t>
            </a:r>
            <a:endParaRPr lang="fr-FR" sz="2400" b="1" dirty="0">
              <a:solidFill>
                <a:schemeClr val="tx1"/>
              </a:solidFill>
            </a:endParaRPr>
          </a:p>
        </p:txBody>
      </p:sp>
      <p:pic>
        <p:nvPicPr>
          <p:cNvPr id="3" name="Image 2" descr="temps-de-cuisson-oeuf-viande-poisson-tar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46" y="1369802"/>
            <a:ext cx="1846415" cy="1177809"/>
          </a:xfrm>
          <a:prstGeom prst="rect">
            <a:avLst/>
          </a:prstGeom>
        </p:spPr>
      </p:pic>
      <p:pic>
        <p:nvPicPr>
          <p:cNvPr id="4" name="Image 3" descr="1616.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7219" y="1100325"/>
            <a:ext cx="2185118" cy="1447286"/>
          </a:xfrm>
          <a:prstGeom prst="rect">
            <a:avLst/>
          </a:prstGeom>
        </p:spPr>
      </p:pic>
      <p:pic>
        <p:nvPicPr>
          <p:cNvPr id="5" name="Image 4" descr="1411564896035_vignette50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0745" y="964122"/>
            <a:ext cx="2278615" cy="1708962"/>
          </a:xfrm>
          <a:prstGeom prst="rect">
            <a:avLst/>
          </a:prstGeom>
          <a:ln>
            <a:noFill/>
          </a:ln>
          <a:effectLst>
            <a:softEdge rad="112500"/>
          </a:effectLst>
        </p:spPr>
      </p:pic>
      <p:sp>
        <p:nvSpPr>
          <p:cNvPr id="6" name="Titre 1"/>
          <p:cNvSpPr txBox="1">
            <a:spLocks/>
          </p:cNvSpPr>
          <p:nvPr/>
        </p:nvSpPr>
        <p:spPr>
          <a:xfrm>
            <a:off x="348751" y="2628275"/>
            <a:ext cx="2971994" cy="890016"/>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marL="342900" indent="-342900">
              <a:buFont typeface="Wingdings" charset="2"/>
              <a:buChar char="§"/>
            </a:pPr>
            <a:r>
              <a:rPr lang="fr-FR" sz="2000" b="1" dirty="0" smtClean="0">
                <a:solidFill>
                  <a:schemeClr val="tx1"/>
                </a:solidFill>
              </a:rPr>
              <a:t>2 œufs cuits durs = 125 mg (5%VQ) par portion </a:t>
            </a:r>
            <a:endParaRPr lang="fr-FR" sz="2000" b="1" dirty="0">
              <a:solidFill>
                <a:schemeClr val="tx1"/>
              </a:solidFill>
            </a:endParaRPr>
          </a:p>
        </p:txBody>
      </p:sp>
      <p:sp>
        <p:nvSpPr>
          <p:cNvPr id="7" name="Titre 1"/>
          <p:cNvSpPr txBox="1">
            <a:spLocks/>
          </p:cNvSpPr>
          <p:nvPr/>
        </p:nvSpPr>
        <p:spPr>
          <a:xfrm>
            <a:off x="3246914" y="2628275"/>
            <a:ext cx="3279769" cy="1189030"/>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marL="342900" indent="-342900">
              <a:buFont typeface="Wingdings" charset="2"/>
              <a:buChar char="§"/>
            </a:pPr>
            <a:r>
              <a:rPr lang="fr-FR" sz="2000" b="1" dirty="0" smtClean="0">
                <a:solidFill>
                  <a:schemeClr val="tx1"/>
                </a:solidFill>
              </a:rPr>
              <a:t>90g de poulet cuit froid = 70 mg (3%VQ) par portion </a:t>
            </a:r>
            <a:endParaRPr lang="fr-FR" sz="2000" b="1" dirty="0">
              <a:solidFill>
                <a:schemeClr val="tx1"/>
              </a:solidFill>
            </a:endParaRPr>
          </a:p>
        </p:txBody>
      </p:sp>
      <p:sp>
        <p:nvSpPr>
          <p:cNvPr id="8" name="Titre 1"/>
          <p:cNvSpPr txBox="1">
            <a:spLocks/>
          </p:cNvSpPr>
          <p:nvPr/>
        </p:nvSpPr>
        <p:spPr>
          <a:xfrm>
            <a:off x="6307219" y="2628275"/>
            <a:ext cx="2836781" cy="1189030"/>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marL="342900" indent="-342900">
              <a:buFont typeface="Wingdings" charset="2"/>
              <a:buChar char="§"/>
            </a:pPr>
            <a:r>
              <a:rPr lang="fr-FR" sz="2000" b="1" dirty="0" smtClean="0">
                <a:solidFill>
                  <a:schemeClr val="tx1"/>
                </a:solidFill>
              </a:rPr>
              <a:t>90g de jambon en tranche = 1125 mg (47%VQ) par portion </a:t>
            </a:r>
            <a:endParaRPr lang="fr-FR" sz="2000" b="1" dirty="0">
              <a:solidFill>
                <a:schemeClr val="tx1"/>
              </a:solidFill>
            </a:endParaRPr>
          </a:p>
        </p:txBody>
      </p:sp>
      <p:sp>
        <p:nvSpPr>
          <p:cNvPr id="9" name="Titre 1"/>
          <p:cNvSpPr txBox="1">
            <a:spLocks/>
          </p:cNvSpPr>
          <p:nvPr/>
        </p:nvSpPr>
        <p:spPr>
          <a:xfrm>
            <a:off x="348751" y="3810388"/>
            <a:ext cx="6853686" cy="626530"/>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fr-FR" sz="2400" b="1" dirty="0" smtClean="0">
                <a:solidFill>
                  <a:schemeClr val="tx1"/>
                </a:solidFill>
              </a:rPr>
              <a:t>Dans 1 tasse (250ml) de grignotines …</a:t>
            </a:r>
            <a:endParaRPr lang="fr-FR" sz="2400" b="1" dirty="0">
              <a:solidFill>
                <a:schemeClr val="tx1"/>
              </a:solidFill>
            </a:endParaRPr>
          </a:p>
        </p:txBody>
      </p:sp>
      <p:pic>
        <p:nvPicPr>
          <p:cNvPr id="10" name="Image 9" descr="kkHer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6195" y="4320388"/>
            <a:ext cx="2382047" cy="1252957"/>
          </a:xfrm>
          <a:prstGeom prst="rect">
            <a:avLst/>
          </a:prstGeom>
          <a:ln>
            <a:noFill/>
          </a:ln>
          <a:effectLst>
            <a:softEdge rad="112500"/>
          </a:effectLst>
        </p:spPr>
      </p:pic>
      <p:sp>
        <p:nvSpPr>
          <p:cNvPr id="12" name="Titre 1"/>
          <p:cNvSpPr txBox="1">
            <a:spLocks/>
          </p:cNvSpPr>
          <p:nvPr/>
        </p:nvSpPr>
        <p:spPr>
          <a:xfrm>
            <a:off x="796206" y="5525227"/>
            <a:ext cx="3116850" cy="890016"/>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marL="342900" indent="-342900">
              <a:buFont typeface="Wingdings" charset="2"/>
              <a:buChar char="§"/>
            </a:pPr>
            <a:r>
              <a:rPr lang="fr-FR" sz="2000" b="1" dirty="0" smtClean="0">
                <a:solidFill>
                  <a:schemeClr val="tx1"/>
                </a:solidFill>
              </a:rPr>
              <a:t>Maïs soufflés natures = </a:t>
            </a:r>
            <a:r>
              <a:rPr lang="fr-FR" sz="2000" b="1" dirty="0">
                <a:solidFill>
                  <a:schemeClr val="tx1"/>
                </a:solidFill>
              </a:rPr>
              <a:t>0</a:t>
            </a:r>
            <a:r>
              <a:rPr lang="fr-FR" sz="2000" b="1" dirty="0" smtClean="0">
                <a:solidFill>
                  <a:schemeClr val="tx1"/>
                </a:solidFill>
              </a:rPr>
              <a:t> mg (0%VQ) par portion </a:t>
            </a:r>
            <a:endParaRPr lang="fr-FR" sz="2000" b="1" dirty="0">
              <a:solidFill>
                <a:schemeClr val="tx1"/>
              </a:solidFill>
            </a:endParaRPr>
          </a:p>
        </p:txBody>
      </p:sp>
      <p:sp>
        <p:nvSpPr>
          <p:cNvPr id="13" name="Titre 1"/>
          <p:cNvSpPr txBox="1">
            <a:spLocks/>
          </p:cNvSpPr>
          <p:nvPr/>
        </p:nvSpPr>
        <p:spPr>
          <a:xfrm>
            <a:off x="4285115" y="5573345"/>
            <a:ext cx="4044208" cy="890016"/>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marL="342900" indent="-342900">
              <a:buFont typeface="Wingdings" charset="2"/>
              <a:buChar char="§"/>
            </a:pPr>
            <a:r>
              <a:rPr lang="fr-FR" sz="2000" b="1" dirty="0" smtClean="0">
                <a:solidFill>
                  <a:schemeClr val="tx1"/>
                </a:solidFill>
              </a:rPr>
              <a:t>Croustilles de pomme de terre natures  = 330 mg (14%VQ) par portion </a:t>
            </a:r>
            <a:endParaRPr lang="fr-FR" sz="2000" b="1" dirty="0">
              <a:solidFill>
                <a:schemeClr val="tx1"/>
              </a:solidFill>
            </a:endParaRPr>
          </a:p>
        </p:txBody>
      </p:sp>
    </p:spTree>
    <p:extLst>
      <p:ext uri="{BB962C8B-B14F-4D97-AF65-F5344CB8AC3E}">
        <p14:creationId xmlns:p14="http://schemas.microsoft.com/office/powerpoint/2010/main" val="156775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999999-63211194555_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1878" y="3853482"/>
            <a:ext cx="1360559" cy="1748791"/>
          </a:xfrm>
          <a:prstGeom prst="rect">
            <a:avLst/>
          </a:prstGeom>
        </p:spPr>
      </p:pic>
      <p:sp>
        <p:nvSpPr>
          <p:cNvPr id="2" name="Titre 1"/>
          <p:cNvSpPr txBox="1">
            <a:spLocks/>
          </p:cNvSpPr>
          <p:nvPr/>
        </p:nvSpPr>
        <p:spPr>
          <a:xfrm>
            <a:off x="635936" y="472392"/>
            <a:ext cx="6853686" cy="626530"/>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r>
              <a:rPr lang="fr-FR" sz="2400" b="1" dirty="0" smtClean="0">
                <a:solidFill>
                  <a:schemeClr val="tx1"/>
                </a:solidFill>
              </a:rPr>
              <a:t>Dans 1 tasse (250ml) de bouillon de poulet…</a:t>
            </a:r>
            <a:endParaRPr lang="fr-FR" sz="2400" b="1" dirty="0">
              <a:solidFill>
                <a:schemeClr val="tx1"/>
              </a:solidFill>
            </a:endParaRPr>
          </a:p>
        </p:txBody>
      </p:sp>
      <p:pic>
        <p:nvPicPr>
          <p:cNvPr id="3" name="Image 2" descr="1043-259246-product_bouillon_bovril-liquid-chicken_272x33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3524" y="902043"/>
            <a:ext cx="1462892" cy="1801724"/>
          </a:xfrm>
          <a:prstGeom prst="rect">
            <a:avLst/>
          </a:prstGeom>
        </p:spPr>
      </p:pic>
      <p:pic>
        <p:nvPicPr>
          <p:cNvPr id="4" name="Image 3" descr="1043-259250-product_bouillon-chicken-cube_272x33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850" y="1069760"/>
            <a:ext cx="1422646" cy="1752155"/>
          </a:xfrm>
          <a:prstGeom prst="rect">
            <a:avLst/>
          </a:prstGeom>
        </p:spPr>
      </p:pic>
      <p:sp>
        <p:nvSpPr>
          <p:cNvPr id="5" name="Titre 1"/>
          <p:cNvSpPr txBox="1">
            <a:spLocks/>
          </p:cNvSpPr>
          <p:nvPr/>
        </p:nvSpPr>
        <p:spPr>
          <a:xfrm>
            <a:off x="348750" y="2673050"/>
            <a:ext cx="3036399" cy="890016"/>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marL="342900" indent="-342900">
              <a:buFont typeface="Wingdings" charset="2"/>
              <a:buChar char="§"/>
            </a:pPr>
            <a:r>
              <a:rPr lang="fr-FR" sz="2000" b="1" dirty="0" smtClean="0">
                <a:solidFill>
                  <a:schemeClr val="tx1"/>
                </a:solidFill>
              </a:rPr>
              <a:t>Concentré en cube = 1130mg (47%VQ) par portion</a:t>
            </a:r>
            <a:endParaRPr lang="fr-FR" sz="2000" b="1" dirty="0">
              <a:solidFill>
                <a:schemeClr val="tx1"/>
              </a:solidFill>
            </a:endParaRPr>
          </a:p>
        </p:txBody>
      </p:sp>
      <p:sp>
        <p:nvSpPr>
          <p:cNvPr id="6" name="Titre 1"/>
          <p:cNvSpPr txBox="1">
            <a:spLocks/>
          </p:cNvSpPr>
          <p:nvPr/>
        </p:nvSpPr>
        <p:spPr>
          <a:xfrm>
            <a:off x="3267022" y="2703767"/>
            <a:ext cx="3038170" cy="890016"/>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marL="342900" indent="-342900">
              <a:buFont typeface="Wingdings" charset="2"/>
              <a:buChar char="§"/>
            </a:pPr>
            <a:r>
              <a:rPr lang="fr-FR" sz="2000" b="1" dirty="0" smtClean="0">
                <a:solidFill>
                  <a:schemeClr val="tx1"/>
                </a:solidFill>
              </a:rPr>
              <a:t>Concentré liquide = 930mg (2c. </a:t>
            </a:r>
            <a:r>
              <a:rPr lang="fr-FR" sz="2000" b="1" dirty="0">
                <a:solidFill>
                  <a:schemeClr val="tx1"/>
                </a:solidFill>
              </a:rPr>
              <a:t>à</a:t>
            </a:r>
            <a:r>
              <a:rPr lang="fr-FR" sz="2000" b="1" dirty="0" smtClean="0">
                <a:solidFill>
                  <a:schemeClr val="tx1"/>
                </a:solidFill>
              </a:rPr>
              <a:t> thé) (38%VQ) par portion</a:t>
            </a:r>
            <a:endParaRPr lang="fr-FR" sz="2000" b="1" dirty="0">
              <a:solidFill>
                <a:schemeClr val="tx1"/>
              </a:solidFill>
            </a:endParaRPr>
          </a:p>
        </p:txBody>
      </p:sp>
      <p:pic>
        <p:nvPicPr>
          <p:cNvPr id="7" name="Image 6" descr="bouillon_poulet_large-2.jpg"/>
          <p:cNvPicPr>
            <a:picLocks noChangeAspect="1"/>
          </p:cNvPicPr>
          <p:nvPr/>
        </p:nvPicPr>
        <p:blipFill rotWithShape="1">
          <a:blip r:embed="rId6">
            <a:extLst>
              <a:ext uri="{28A0092B-C50C-407E-A947-70E740481C1C}">
                <a14:useLocalDpi xmlns:a14="http://schemas.microsoft.com/office/drawing/2010/main" val="0"/>
              </a:ext>
            </a:extLst>
          </a:blip>
          <a:srcRect l="9470" t="6841" r="5207" b="34270"/>
          <a:stretch/>
        </p:blipFill>
        <p:spPr>
          <a:xfrm>
            <a:off x="1901167" y="4168564"/>
            <a:ext cx="1483982" cy="1299605"/>
          </a:xfrm>
          <a:prstGeom prst="rect">
            <a:avLst/>
          </a:prstGeom>
        </p:spPr>
      </p:pic>
      <p:pic>
        <p:nvPicPr>
          <p:cNvPr id="9" name="Image 8" descr="Regular-Chicken-Broth.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5580" y="970560"/>
            <a:ext cx="1155471" cy="1733207"/>
          </a:xfrm>
          <a:prstGeom prst="rect">
            <a:avLst/>
          </a:prstGeom>
        </p:spPr>
      </p:pic>
      <p:sp>
        <p:nvSpPr>
          <p:cNvPr id="10" name="Titre 1"/>
          <p:cNvSpPr txBox="1">
            <a:spLocks/>
          </p:cNvSpPr>
          <p:nvPr/>
        </p:nvSpPr>
        <p:spPr>
          <a:xfrm>
            <a:off x="6189849" y="2688999"/>
            <a:ext cx="3039058" cy="890016"/>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marL="342900" indent="-342900">
              <a:buFont typeface="Wingdings" charset="2"/>
              <a:buChar char="§"/>
            </a:pPr>
            <a:r>
              <a:rPr lang="fr-FR" sz="2000" b="1" dirty="0" smtClean="0">
                <a:solidFill>
                  <a:schemeClr val="tx1"/>
                </a:solidFill>
              </a:rPr>
              <a:t>Prêt à l’usage régulier = 950mg (39%VQ) par portion</a:t>
            </a:r>
            <a:endParaRPr lang="fr-FR" sz="2000" b="1" dirty="0">
              <a:solidFill>
                <a:schemeClr val="tx1"/>
              </a:solidFill>
            </a:endParaRPr>
          </a:p>
        </p:txBody>
      </p:sp>
      <p:sp>
        <p:nvSpPr>
          <p:cNvPr id="11" name="Titre 1"/>
          <p:cNvSpPr txBox="1">
            <a:spLocks/>
          </p:cNvSpPr>
          <p:nvPr/>
        </p:nvSpPr>
        <p:spPr>
          <a:xfrm>
            <a:off x="838856" y="5468169"/>
            <a:ext cx="3925597" cy="890016"/>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marL="342900" indent="-342900">
              <a:buFont typeface="Wingdings" charset="2"/>
              <a:buChar char="§"/>
            </a:pPr>
            <a:r>
              <a:rPr lang="fr-FR" sz="2000" b="1" dirty="0" smtClean="0">
                <a:solidFill>
                  <a:schemeClr val="tx1"/>
                </a:solidFill>
              </a:rPr>
              <a:t>Concentré en poudre à faible teneur en sel = 135mg (6%VQ) par portion</a:t>
            </a:r>
            <a:endParaRPr lang="fr-FR" sz="2000" b="1" dirty="0">
              <a:solidFill>
                <a:schemeClr val="tx1"/>
              </a:solidFill>
            </a:endParaRPr>
          </a:p>
        </p:txBody>
      </p:sp>
      <p:sp>
        <p:nvSpPr>
          <p:cNvPr id="12" name="Titre 1"/>
          <p:cNvSpPr txBox="1">
            <a:spLocks/>
          </p:cNvSpPr>
          <p:nvPr/>
        </p:nvSpPr>
        <p:spPr>
          <a:xfrm>
            <a:off x="4823518" y="5602273"/>
            <a:ext cx="4320482" cy="890016"/>
          </a:xfrm>
          <a:prstGeom prst="rect">
            <a:avLst/>
          </a:prstGeom>
        </p:spPr>
        <p:txBody>
          <a:bodyPr/>
          <a:lstStyle>
            <a:lvl1pPr algn="l" defTabSz="914400" rtl="0" eaLnBrk="1" latinLnBrk="0" hangingPunct="1">
              <a:spcBef>
                <a:spcPct val="0"/>
              </a:spcBef>
              <a:buNone/>
              <a:defRPr sz="3600" kern="1200">
                <a:solidFill>
                  <a:schemeClr val="accent1"/>
                </a:solidFill>
                <a:latin typeface="+mj-lt"/>
                <a:ea typeface="+mj-ea"/>
                <a:cs typeface="+mj-cs"/>
              </a:defRPr>
            </a:lvl1pPr>
          </a:lstStyle>
          <a:p>
            <a:pPr marL="342900" indent="-342900">
              <a:buFont typeface="Wingdings" charset="2"/>
              <a:buChar char="§"/>
            </a:pPr>
            <a:r>
              <a:rPr lang="fr-FR" sz="2000" b="1" dirty="0" smtClean="0">
                <a:solidFill>
                  <a:schemeClr val="tx1"/>
                </a:solidFill>
              </a:rPr>
              <a:t>Prêt à l’usage sans sel ajouté = 65mg (3%VQ) par portion</a:t>
            </a:r>
            <a:endParaRPr lang="fr-FR" sz="2000" b="1" dirty="0">
              <a:solidFill>
                <a:schemeClr val="tx1"/>
              </a:solidFill>
            </a:endParaRPr>
          </a:p>
        </p:txBody>
      </p:sp>
    </p:spTree>
    <p:extLst>
      <p:ext uri="{BB962C8B-B14F-4D97-AF65-F5344CB8AC3E}">
        <p14:creationId xmlns:p14="http://schemas.microsoft.com/office/powerpoint/2010/main" val="374586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p:txBody>
          <a:bodyPr>
            <a:normAutofit lnSpcReduction="10000"/>
          </a:bodyPr>
          <a:lstStyle/>
          <a:p>
            <a:pPr>
              <a:buClr>
                <a:schemeClr val="accent2"/>
              </a:buClr>
            </a:pPr>
            <a:r>
              <a:rPr lang="fr-CA" dirty="0" smtClean="0"/>
              <a:t>Au restaurant</a:t>
            </a:r>
          </a:p>
          <a:p>
            <a:pPr lvl="1"/>
            <a:r>
              <a:rPr lang="fr-CA" dirty="0">
                <a:solidFill>
                  <a:schemeClr val="tx1"/>
                </a:solidFill>
              </a:rPr>
              <a:t>Les repas-minute sont </a:t>
            </a:r>
            <a:r>
              <a:rPr lang="fr-CA" dirty="0" smtClean="0">
                <a:solidFill>
                  <a:schemeClr val="tx1"/>
                </a:solidFill>
              </a:rPr>
              <a:t>souvent</a:t>
            </a:r>
          </a:p>
          <a:p>
            <a:pPr lvl="2">
              <a:buClr>
                <a:schemeClr val="accent2"/>
              </a:buClr>
            </a:pPr>
            <a:r>
              <a:rPr lang="fr-CA" dirty="0" smtClean="0">
                <a:solidFill>
                  <a:schemeClr val="tx1"/>
                </a:solidFill>
              </a:rPr>
              <a:t>Riches </a:t>
            </a:r>
            <a:r>
              <a:rPr lang="fr-CA" dirty="0">
                <a:solidFill>
                  <a:schemeClr val="tx1"/>
                </a:solidFill>
              </a:rPr>
              <a:t>en matières </a:t>
            </a:r>
            <a:r>
              <a:rPr lang="fr-CA" dirty="0" smtClean="0">
                <a:solidFill>
                  <a:schemeClr val="tx1"/>
                </a:solidFill>
              </a:rPr>
              <a:t>grasses;</a:t>
            </a:r>
          </a:p>
          <a:p>
            <a:pPr lvl="2">
              <a:buClr>
                <a:schemeClr val="accent2"/>
              </a:buClr>
            </a:pPr>
            <a:r>
              <a:rPr lang="fr-CA" dirty="0" smtClean="0">
                <a:solidFill>
                  <a:schemeClr val="tx1"/>
                </a:solidFill>
              </a:rPr>
              <a:t>Riches </a:t>
            </a:r>
            <a:r>
              <a:rPr lang="fr-CA" dirty="0">
                <a:solidFill>
                  <a:schemeClr val="tx1"/>
                </a:solidFill>
              </a:rPr>
              <a:t>en </a:t>
            </a:r>
            <a:r>
              <a:rPr lang="fr-CA" dirty="0" smtClean="0">
                <a:solidFill>
                  <a:schemeClr val="tx1"/>
                </a:solidFill>
              </a:rPr>
              <a:t>sel;</a:t>
            </a:r>
          </a:p>
          <a:p>
            <a:pPr lvl="2">
              <a:buClr>
                <a:schemeClr val="accent2"/>
              </a:buClr>
            </a:pPr>
            <a:r>
              <a:rPr lang="fr-CA" dirty="0" smtClean="0">
                <a:solidFill>
                  <a:schemeClr val="tx1"/>
                </a:solidFill>
              </a:rPr>
              <a:t>Riches </a:t>
            </a:r>
            <a:r>
              <a:rPr lang="fr-CA" dirty="0">
                <a:solidFill>
                  <a:schemeClr val="tx1"/>
                </a:solidFill>
              </a:rPr>
              <a:t>en calories.</a:t>
            </a:r>
          </a:p>
          <a:p>
            <a:pPr lvl="1"/>
            <a:r>
              <a:rPr lang="fr-CA" dirty="0" smtClean="0">
                <a:solidFill>
                  <a:schemeClr val="tx1"/>
                </a:solidFill>
              </a:rPr>
              <a:t>Les </a:t>
            </a:r>
            <a:r>
              <a:rPr lang="fr-CA" dirty="0">
                <a:solidFill>
                  <a:schemeClr val="tx1"/>
                </a:solidFill>
              </a:rPr>
              <a:t>portions au restaurant sont généralement trop grosses</a:t>
            </a:r>
          </a:p>
          <a:p>
            <a:pPr lvl="1"/>
            <a:r>
              <a:rPr lang="fr-CA" dirty="0" smtClean="0">
                <a:solidFill>
                  <a:schemeClr val="tx1"/>
                </a:solidFill>
              </a:rPr>
              <a:t>Des </a:t>
            </a:r>
            <a:r>
              <a:rPr lang="fr-CA" dirty="0">
                <a:solidFill>
                  <a:schemeClr val="tx1"/>
                </a:solidFill>
              </a:rPr>
              <a:t>termes </a:t>
            </a:r>
            <a:r>
              <a:rPr lang="fr-CA" dirty="0" smtClean="0">
                <a:solidFill>
                  <a:schemeClr val="tx1"/>
                </a:solidFill>
              </a:rPr>
              <a:t>comme frit</a:t>
            </a:r>
            <a:r>
              <a:rPr lang="fr-CA" dirty="0">
                <a:solidFill>
                  <a:schemeClr val="tx1"/>
                </a:solidFill>
              </a:rPr>
              <a:t>, nappé, enrobé, pané, au beurre, en sauce, mariné, fumé, sauce soya, </a:t>
            </a:r>
            <a:r>
              <a:rPr lang="fr-CA" dirty="0" smtClean="0">
                <a:solidFill>
                  <a:schemeClr val="tx1"/>
                </a:solidFill>
              </a:rPr>
              <a:t>etc. indiquent </a:t>
            </a:r>
            <a:r>
              <a:rPr lang="fr-CA" dirty="0">
                <a:solidFill>
                  <a:schemeClr val="tx1"/>
                </a:solidFill>
              </a:rPr>
              <a:t>que l’aliment est soit riche en matières grasses ou en sodium</a:t>
            </a: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87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p:txBody>
          <a:bodyPr>
            <a:normAutofit fontScale="92500"/>
          </a:bodyPr>
          <a:lstStyle/>
          <a:p>
            <a:pPr>
              <a:buClr>
                <a:schemeClr val="accent2"/>
              </a:buClr>
            </a:pPr>
            <a:r>
              <a:rPr lang="fr-CA" dirty="0"/>
              <a:t>Trucs pour faire de meilleurs choix au </a:t>
            </a:r>
            <a:r>
              <a:rPr lang="fr-CA" dirty="0" smtClean="0"/>
              <a:t>restaurant</a:t>
            </a:r>
          </a:p>
          <a:p>
            <a:pPr lvl="1"/>
            <a:r>
              <a:rPr lang="fr-CA" dirty="0" smtClean="0">
                <a:solidFill>
                  <a:schemeClr val="tx1"/>
                </a:solidFill>
              </a:rPr>
              <a:t>Prendre </a:t>
            </a:r>
            <a:r>
              <a:rPr lang="fr-CA" dirty="0">
                <a:solidFill>
                  <a:schemeClr val="tx1"/>
                </a:solidFill>
              </a:rPr>
              <a:t>son temps pour manger et, si la portion est trop grosse, en rapporter à la maison; </a:t>
            </a:r>
            <a:endParaRPr lang="fr-CA" dirty="0" smtClean="0">
              <a:solidFill>
                <a:schemeClr val="tx1"/>
              </a:solidFill>
            </a:endParaRPr>
          </a:p>
          <a:p>
            <a:pPr lvl="1"/>
            <a:r>
              <a:rPr lang="fr-CA" dirty="0" smtClean="0">
                <a:solidFill>
                  <a:schemeClr val="tx1"/>
                </a:solidFill>
              </a:rPr>
              <a:t>Remplacer </a:t>
            </a:r>
            <a:r>
              <a:rPr lang="fr-CA" dirty="0">
                <a:solidFill>
                  <a:schemeClr val="tx1"/>
                </a:solidFill>
              </a:rPr>
              <a:t>les frites par du riz, une pomme de terre au four, une salade, ou faire un compromis moitié-moitié; </a:t>
            </a:r>
            <a:endParaRPr lang="fr-CA" dirty="0" smtClean="0">
              <a:solidFill>
                <a:schemeClr val="tx1"/>
              </a:solidFill>
            </a:endParaRPr>
          </a:p>
          <a:p>
            <a:pPr lvl="1"/>
            <a:r>
              <a:rPr lang="fr-CA" dirty="0" smtClean="0">
                <a:solidFill>
                  <a:schemeClr val="tx1"/>
                </a:solidFill>
              </a:rPr>
              <a:t>Demander </a:t>
            </a:r>
            <a:r>
              <a:rPr lang="fr-CA" dirty="0">
                <a:solidFill>
                  <a:schemeClr val="tx1"/>
                </a:solidFill>
              </a:rPr>
              <a:t>les sauces et vinaigrettes à part, vous pourrez ainsi contrôler la quantité consommée; </a:t>
            </a:r>
            <a:endParaRPr lang="fr-CA" dirty="0" smtClean="0">
              <a:solidFill>
                <a:schemeClr val="tx1"/>
              </a:solidFill>
            </a:endParaRPr>
          </a:p>
          <a:p>
            <a:pPr lvl="1"/>
            <a:r>
              <a:rPr lang="fr-CA" dirty="0" smtClean="0">
                <a:solidFill>
                  <a:schemeClr val="tx1"/>
                </a:solidFill>
              </a:rPr>
              <a:t>Prendre </a:t>
            </a:r>
            <a:r>
              <a:rPr lang="fr-CA" dirty="0">
                <a:solidFill>
                  <a:schemeClr val="tx1"/>
                </a:solidFill>
              </a:rPr>
              <a:t>garde aux restaurants de type «buffet à volonté», il est plus facile de se laisser tenter et de consommer des quantités plus grandes que nos </a:t>
            </a:r>
            <a:r>
              <a:rPr lang="fr-CA" dirty="0" smtClean="0">
                <a:solidFill>
                  <a:schemeClr val="tx1"/>
                </a:solidFill>
              </a:rPr>
              <a:t>besoins;</a:t>
            </a:r>
          </a:p>
          <a:p>
            <a:pPr lvl="1"/>
            <a:endParaRPr lang="fr-CA" dirty="0" smtClean="0">
              <a:solidFill>
                <a:schemeClr val="tx1"/>
              </a:solidFill>
            </a:endParaRP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115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Plan de la présentation</a:t>
            </a:r>
            <a:endParaRPr lang="fr-CA" dirty="0">
              <a:solidFill>
                <a:schemeClr val="tx1"/>
              </a:solidFill>
            </a:endParaRPr>
          </a:p>
        </p:txBody>
      </p:sp>
      <p:sp>
        <p:nvSpPr>
          <p:cNvPr id="3" name="Espace réservé du contenu 2"/>
          <p:cNvSpPr>
            <a:spLocks noGrp="1"/>
          </p:cNvSpPr>
          <p:nvPr>
            <p:ph idx="1"/>
          </p:nvPr>
        </p:nvSpPr>
        <p:spPr/>
        <p:txBody>
          <a:bodyPr>
            <a:normAutofit fontScale="92500" lnSpcReduction="10000"/>
          </a:bodyPr>
          <a:lstStyle/>
          <a:p>
            <a:pPr>
              <a:buClr>
                <a:schemeClr val="accent2"/>
              </a:buClr>
            </a:pPr>
            <a:r>
              <a:rPr lang="fr-CA" dirty="0" smtClean="0"/>
              <a:t>Objectif de la présentation</a:t>
            </a:r>
          </a:p>
          <a:p>
            <a:pPr>
              <a:buClr>
                <a:schemeClr val="accent2"/>
              </a:buClr>
            </a:pPr>
            <a:r>
              <a:rPr lang="fr-CA" dirty="0" smtClean="0"/>
              <a:t>Principales recommandations</a:t>
            </a:r>
          </a:p>
          <a:p>
            <a:pPr>
              <a:buClr>
                <a:schemeClr val="accent2"/>
              </a:buClr>
            </a:pPr>
            <a:r>
              <a:rPr lang="fr-CA" dirty="0" smtClean="0"/>
              <a:t>L’hydratation</a:t>
            </a:r>
          </a:p>
          <a:p>
            <a:pPr>
              <a:buClr>
                <a:schemeClr val="accent2"/>
              </a:buClr>
            </a:pPr>
            <a:r>
              <a:rPr lang="fr-CA" dirty="0" smtClean="0"/>
              <a:t>Le sodium</a:t>
            </a:r>
          </a:p>
          <a:p>
            <a:pPr lvl="1"/>
            <a:r>
              <a:rPr lang="fr-CA" dirty="0" smtClean="0">
                <a:solidFill>
                  <a:schemeClr val="tx1"/>
                </a:solidFill>
              </a:rPr>
              <a:t>Besoins quotidien et sources principales</a:t>
            </a:r>
          </a:p>
          <a:p>
            <a:pPr lvl="1"/>
            <a:r>
              <a:rPr lang="fr-CA" dirty="0" smtClean="0">
                <a:solidFill>
                  <a:schemeClr val="tx1"/>
                </a:solidFill>
              </a:rPr>
              <a:t>Comment le repérer? (Lecture des étiquettes, restaurants)</a:t>
            </a:r>
          </a:p>
          <a:p>
            <a:pPr lvl="1"/>
            <a:r>
              <a:rPr lang="fr-CA" dirty="0" smtClean="0">
                <a:solidFill>
                  <a:schemeClr val="tx1"/>
                </a:solidFill>
              </a:rPr>
              <a:t>Trucs et alternative</a:t>
            </a:r>
          </a:p>
          <a:p>
            <a:pPr>
              <a:buClr>
                <a:schemeClr val="accent2"/>
              </a:buClr>
            </a:pPr>
            <a:r>
              <a:rPr lang="fr-CA" dirty="0"/>
              <a:t>Alimentation et </a:t>
            </a:r>
            <a:r>
              <a:rPr lang="fr-CA" dirty="0" err="1"/>
              <a:t>anticoagulothérapie</a:t>
            </a:r>
            <a:endParaRPr lang="fr-CA" dirty="0"/>
          </a:p>
          <a:p>
            <a:pPr>
              <a:buClr>
                <a:schemeClr val="accent2"/>
              </a:buClr>
            </a:pPr>
            <a:r>
              <a:rPr lang="fr-CA" dirty="0" smtClean="0"/>
              <a:t>Conclusion</a:t>
            </a:r>
          </a:p>
          <a:p>
            <a:pPr>
              <a:buClr>
                <a:schemeClr val="accent2"/>
              </a:buClr>
            </a:pPr>
            <a:r>
              <a:rPr lang="fr-CA" dirty="0" smtClean="0"/>
              <a:t>Période de questions</a:t>
            </a:r>
            <a:endParaRPr lang="fr-CA" dirty="0"/>
          </a:p>
          <a:p>
            <a:pPr marL="411480" lvl="1" indent="0">
              <a:buNone/>
            </a:pPr>
            <a:endParaRPr lang="fr-CA" dirty="0" smtClean="0"/>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750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p:txBody>
          <a:bodyPr>
            <a:normAutofit fontScale="92500" lnSpcReduction="10000"/>
          </a:bodyPr>
          <a:lstStyle/>
          <a:p>
            <a:pPr>
              <a:buClr>
                <a:schemeClr val="accent2"/>
              </a:buClr>
            </a:pPr>
            <a:r>
              <a:rPr lang="fr-CA" dirty="0"/>
              <a:t>À titre d’exemple, l’analyse de quelques mets du </a:t>
            </a:r>
            <a:r>
              <a:rPr lang="fr-CA" dirty="0" smtClean="0"/>
              <a:t>restaurant:</a:t>
            </a:r>
          </a:p>
          <a:p>
            <a:pPr lvl="1"/>
            <a:r>
              <a:rPr lang="fr-CA" dirty="0" smtClean="0">
                <a:solidFill>
                  <a:schemeClr val="tx1"/>
                </a:solidFill>
              </a:rPr>
              <a:t>Petit </a:t>
            </a:r>
            <a:r>
              <a:rPr lang="fr-CA" dirty="0">
                <a:solidFill>
                  <a:schemeClr val="tx1"/>
                </a:solidFill>
              </a:rPr>
              <a:t>hamburger avec salade verte, vinaigrette à l’italienne légère et lait 1%: </a:t>
            </a:r>
            <a:r>
              <a:rPr lang="fr-CA" dirty="0"/>
              <a:t>370 kcal, 15 g M.G., 930 mg de sodium</a:t>
            </a:r>
          </a:p>
          <a:p>
            <a:pPr lvl="1"/>
            <a:r>
              <a:rPr lang="fr-CA" dirty="0" smtClean="0">
                <a:solidFill>
                  <a:schemeClr val="tx1"/>
                </a:solidFill>
              </a:rPr>
              <a:t>Hamburger </a:t>
            </a:r>
            <a:r>
              <a:rPr lang="fr-CA" dirty="0">
                <a:solidFill>
                  <a:schemeClr val="tx1"/>
                </a:solidFill>
              </a:rPr>
              <a:t>de luxe, grosse portion de frites et petit lait frappé au chocolat:</a:t>
            </a:r>
            <a:r>
              <a:rPr lang="fr-CA" dirty="0"/>
              <a:t> 1700 kcal, 70 g M.G., 2300 mg de sodium</a:t>
            </a:r>
          </a:p>
          <a:p>
            <a:pPr lvl="1"/>
            <a:r>
              <a:rPr lang="fr-CA" dirty="0" smtClean="0">
                <a:solidFill>
                  <a:schemeClr val="tx1"/>
                </a:solidFill>
              </a:rPr>
              <a:t>Sandwich </a:t>
            </a:r>
            <a:r>
              <a:rPr lang="fr-CA" dirty="0">
                <a:solidFill>
                  <a:schemeClr val="tx1"/>
                </a:solidFill>
              </a:rPr>
              <a:t>au poulet grillé et jus d’orange: </a:t>
            </a:r>
            <a:r>
              <a:rPr lang="fr-CA" dirty="0"/>
              <a:t>375 kcal, 5,5 g M.G., 1345 mg de sodium</a:t>
            </a:r>
          </a:p>
          <a:p>
            <a:pPr lvl="1"/>
            <a:r>
              <a:rPr lang="fr-CA" dirty="0" smtClean="0">
                <a:solidFill>
                  <a:schemeClr val="tx1"/>
                </a:solidFill>
              </a:rPr>
              <a:t>Sandwich </a:t>
            </a:r>
            <a:r>
              <a:rPr lang="fr-CA" dirty="0">
                <a:solidFill>
                  <a:schemeClr val="tx1"/>
                </a:solidFill>
              </a:rPr>
              <a:t>au poulet frit et crème de brocoli: </a:t>
            </a:r>
            <a:r>
              <a:rPr lang="fr-CA" dirty="0"/>
              <a:t>550 kcal, 17 g M.G., 2000 mg de </a:t>
            </a:r>
            <a:r>
              <a:rPr lang="fr-CA" dirty="0" smtClean="0"/>
              <a:t>sodium</a:t>
            </a:r>
            <a:endParaRPr lang="fr-CA" dirty="0"/>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905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p:txBody>
          <a:bodyPr>
            <a:normAutofit fontScale="77500" lnSpcReduction="20000"/>
          </a:bodyPr>
          <a:lstStyle/>
          <a:p>
            <a:pPr>
              <a:buClr>
                <a:schemeClr val="accent2"/>
              </a:buClr>
            </a:pPr>
            <a:r>
              <a:rPr lang="fr-CA" dirty="0"/>
              <a:t>Meilleurs choix au </a:t>
            </a:r>
            <a:r>
              <a:rPr lang="fr-CA" dirty="0" smtClean="0"/>
              <a:t>restaurant</a:t>
            </a:r>
          </a:p>
          <a:p>
            <a:pPr lvl="1"/>
            <a:r>
              <a:rPr lang="fr-CA" dirty="0" smtClean="0">
                <a:solidFill>
                  <a:schemeClr val="tx1"/>
                </a:solidFill>
              </a:rPr>
              <a:t>Hamburger </a:t>
            </a:r>
            <a:r>
              <a:rPr lang="fr-CA" dirty="0">
                <a:solidFill>
                  <a:schemeClr val="tx1"/>
                </a:solidFill>
              </a:rPr>
              <a:t>(sans mayonnaise ou sauce de type mayonnaise). Garnitures: salade, ketchup, moutarde, oignon, </a:t>
            </a:r>
            <a:r>
              <a:rPr lang="fr-CA" dirty="0" smtClean="0">
                <a:solidFill>
                  <a:schemeClr val="tx1"/>
                </a:solidFill>
              </a:rPr>
              <a:t>tomate;</a:t>
            </a:r>
          </a:p>
          <a:p>
            <a:pPr lvl="1"/>
            <a:r>
              <a:rPr lang="fr-CA" dirty="0" smtClean="0">
                <a:solidFill>
                  <a:schemeClr val="tx1"/>
                </a:solidFill>
              </a:rPr>
              <a:t>Pizza </a:t>
            </a:r>
            <a:r>
              <a:rPr lang="fr-CA" dirty="0">
                <a:solidFill>
                  <a:schemeClr val="tx1"/>
                </a:solidFill>
              </a:rPr>
              <a:t>végétarienne ou pizza au poulet (sans </a:t>
            </a:r>
            <a:r>
              <a:rPr lang="fr-CA" dirty="0" err="1">
                <a:solidFill>
                  <a:schemeClr val="tx1"/>
                </a:solidFill>
              </a:rPr>
              <a:t>pepperoni</a:t>
            </a:r>
            <a:r>
              <a:rPr lang="fr-CA" dirty="0">
                <a:solidFill>
                  <a:schemeClr val="tx1"/>
                </a:solidFill>
              </a:rPr>
              <a:t>, viande hachée, viande fumée ou autre charcuterie</a:t>
            </a:r>
            <a:r>
              <a:rPr lang="fr-CA" dirty="0" smtClean="0">
                <a:solidFill>
                  <a:schemeClr val="tx1"/>
                </a:solidFill>
              </a:rPr>
              <a:t>);</a:t>
            </a:r>
          </a:p>
          <a:p>
            <a:pPr lvl="1"/>
            <a:r>
              <a:rPr lang="fr-CA" dirty="0" smtClean="0">
                <a:solidFill>
                  <a:schemeClr val="tx1"/>
                </a:solidFill>
              </a:rPr>
              <a:t>Salades </a:t>
            </a:r>
            <a:r>
              <a:rPr lang="fr-CA" dirty="0">
                <a:solidFill>
                  <a:schemeClr val="tx1"/>
                </a:solidFill>
              </a:rPr>
              <a:t>repas-vinaigrette à part (sauf la salade César ou avec mayonnaise); </a:t>
            </a:r>
          </a:p>
          <a:p>
            <a:pPr lvl="1"/>
            <a:r>
              <a:rPr lang="fr-CA" dirty="0" err="1" smtClean="0">
                <a:solidFill>
                  <a:schemeClr val="tx1"/>
                </a:solidFill>
              </a:rPr>
              <a:t>Végé</a:t>
            </a:r>
            <a:r>
              <a:rPr lang="fr-CA" dirty="0" smtClean="0">
                <a:solidFill>
                  <a:schemeClr val="tx1"/>
                </a:solidFill>
              </a:rPr>
              <a:t>-burgers </a:t>
            </a:r>
            <a:r>
              <a:rPr lang="fr-CA" dirty="0">
                <a:solidFill>
                  <a:schemeClr val="tx1"/>
                </a:solidFill>
              </a:rPr>
              <a:t>et autres repas végétariens; </a:t>
            </a:r>
          </a:p>
          <a:p>
            <a:pPr lvl="1"/>
            <a:r>
              <a:rPr lang="fr-CA" dirty="0" err="1" smtClean="0">
                <a:solidFill>
                  <a:schemeClr val="tx1"/>
                </a:solidFill>
              </a:rPr>
              <a:t>Fajitas</a:t>
            </a:r>
            <a:r>
              <a:rPr lang="fr-CA" dirty="0">
                <a:solidFill>
                  <a:schemeClr val="tx1"/>
                </a:solidFill>
              </a:rPr>
              <a:t>; </a:t>
            </a:r>
          </a:p>
          <a:p>
            <a:pPr lvl="1"/>
            <a:r>
              <a:rPr lang="fr-CA" dirty="0" smtClean="0">
                <a:solidFill>
                  <a:schemeClr val="tx1"/>
                </a:solidFill>
              </a:rPr>
              <a:t>Burgers </a:t>
            </a:r>
            <a:r>
              <a:rPr lang="fr-CA" dirty="0">
                <a:solidFill>
                  <a:schemeClr val="tx1"/>
                </a:solidFill>
              </a:rPr>
              <a:t>au poulet grillé (sans mayonnaise ou sauce type mayonnaise); </a:t>
            </a:r>
          </a:p>
          <a:p>
            <a:pPr lvl="1"/>
            <a:r>
              <a:rPr lang="fr-CA" dirty="0" smtClean="0">
                <a:solidFill>
                  <a:schemeClr val="tx1"/>
                </a:solidFill>
              </a:rPr>
              <a:t>Sous-marins </a:t>
            </a:r>
            <a:r>
              <a:rPr lang="fr-CA" dirty="0">
                <a:solidFill>
                  <a:schemeClr val="tx1"/>
                </a:solidFill>
              </a:rPr>
              <a:t>au thon ou au poulet-garnis d’une généreuse portion de légumes (sans </a:t>
            </a:r>
            <a:r>
              <a:rPr lang="fr-CA" dirty="0" err="1">
                <a:solidFill>
                  <a:schemeClr val="tx1"/>
                </a:solidFill>
              </a:rPr>
              <a:t>pepperoni</a:t>
            </a:r>
            <a:r>
              <a:rPr lang="fr-CA" dirty="0">
                <a:solidFill>
                  <a:schemeClr val="tx1"/>
                </a:solidFill>
              </a:rPr>
              <a:t> ou autre charcuterie, sauces et vinaigrette en quantité modérée);</a:t>
            </a: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37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p:txBody>
          <a:bodyPr>
            <a:normAutofit fontScale="92500" lnSpcReduction="10000"/>
          </a:bodyPr>
          <a:lstStyle/>
          <a:p>
            <a:pPr>
              <a:buClr>
                <a:schemeClr val="accent2"/>
              </a:buClr>
            </a:pPr>
            <a:r>
              <a:rPr lang="fr-CA" dirty="0" smtClean="0"/>
              <a:t>Trucs pour diminuer votre consommation de sel</a:t>
            </a:r>
          </a:p>
          <a:p>
            <a:pPr lvl="1"/>
            <a:r>
              <a:rPr lang="fr-CA" dirty="0" smtClean="0">
                <a:solidFill>
                  <a:schemeClr val="tx1"/>
                </a:solidFill>
              </a:rPr>
              <a:t>Choisir les aliments en conserve sans sel ajouté, surgelés ou frais;</a:t>
            </a:r>
          </a:p>
          <a:p>
            <a:pPr lvl="1"/>
            <a:r>
              <a:rPr lang="fr-CA" dirty="0" smtClean="0">
                <a:solidFill>
                  <a:schemeClr val="tx1"/>
                </a:solidFill>
              </a:rPr>
              <a:t>Choisir </a:t>
            </a:r>
            <a:r>
              <a:rPr lang="fr-CA" dirty="0">
                <a:solidFill>
                  <a:schemeClr val="tx1"/>
                </a:solidFill>
              </a:rPr>
              <a:t>des pièces de viandes tranchées minces, comme des rôtis, au lieu des charcuteries pour faire des </a:t>
            </a:r>
            <a:r>
              <a:rPr lang="fr-CA" dirty="0" smtClean="0">
                <a:solidFill>
                  <a:schemeClr val="tx1"/>
                </a:solidFill>
              </a:rPr>
              <a:t>sandwichs;</a:t>
            </a:r>
          </a:p>
          <a:p>
            <a:pPr lvl="1"/>
            <a:r>
              <a:rPr lang="fr-CA" dirty="0" smtClean="0">
                <a:solidFill>
                  <a:schemeClr val="tx1"/>
                </a:solidFill>
              </a:rPr>
              <a:t>Choisir </a:t>
            </a:r>
            <a:r>
              <a:rPr lang="fr-CA" dirty="0">
                <a:solidFill>
                  <a:schemeClr val="tx1"/>
                </a:solidFill>
              </a:rPr>
              <a:t>des noix ou arachides non </a:t>
            </a:r>
            <a:r>
              <a:rPr lang="fr-CA" dirty="0" smtClean="0">
                <a:solidFill>
                  <a:schemeClr val="tx1"/>
                </a:solidFill>
              </a:rPr>
              <a:t>salées;</a:t>
            </a:r>
          </a:p>
          <a:p>
            <a:pPr lvl="1"/>
            <a:r>
              <a:rPr lang="fr-CA" dirty="0" smtClean="0">
                <a:solidFill>
                  <a:schemeClr val="tx1"/>
                </a:solidFill>
              </a:rPr>
              <a:t>Essayer </a:t>
            </a:r>
            <a:r>
              <a:rPr lang="fr-CA" dirty="0">
                <a:solidFill>
                  <a:schemeClr val="tx1"/>
                </a:solidFill>
              </a:rPr>
              <a:t>de cuisiner le plus possible à la maison en contrôlant la quantité de sel ajoutée. Si vous achetez des mets déjà préparés, regardez l’étiquette des produits et portez une attention particulière au </a:t>
            </a:r>
            <a:r>
              <a:rPr lang="fr-CA" dirty="0" smtClean="0">
                <a:solidFill>
                  <a:schemeClr val="tx1"/>
                </a:solidFill>
              </a:rPr>
              <a:t>sodium.</a:t>
            </a:r>
            <a:endParaRPr lang="fr-CA" dirty="0">
              <a:solidFill>
                <a:schemeClr val="tx1"/>
              </a:solidFill>
            </a:endParaRP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746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p:txBody>
          <a:bodyPr>
            <a:normAutofit/>
          </a:bodyPr>
          <a:lstStyle/>
          <a:p>
            <a:pPr>
              <a:buClr>
                <a:schemeClr val="accent2"/>
              </a:buClr>
            </a:pPr>
            <a:r>
              <a:rPr lang="fr-CA" dirty="0"/>
              <a:t>Trucs pour diminuer votre consommation de </a:t>
            </a:r>
            <a:r>
              <a:rPr lang="fr-CA" dirty="0" smtClean="0"/>
              <a:t>sel</a:t>
            </a:r>
          </a:p>
          <a:p>
            <a:pPr lvl="1"/>
            <a:r>
              <a:rPr lang="fr-CA" dirty="0" smtClean="0">
                <a:solidFill>
                  <a:schemeClr val="tx1"/>
                </a:solidFill>
              </a:rPr>
              <a:t>Utiliser des </a:t>
            </a:r>
            <a:r>
              <a:rPr lang="fr-CA" dirty="0">
                <a:solidFill>
                  <a:schemeClr val="tx1"/>
                </a:solidFill>
              </a:rPr>
              <a:t>assaisonnements commerciaux </a:t>
            </a:r>
            <a:r>
              <a:rPr lang="fr-CA" u="sng" dirty="0">
                <a:solidFill>
                  <a:schemeClr val="tx1"/>
                </a:solidFill>
              </a:rPr>
              <a:t>sans </a:t>
            </a:r>
            <a:r>
              <a:rPr lang="fr-CA" u="sng" dirty="0" smtClean="0">
                <a:solidFill>
                  <a:schemeClr val="tx1"/>
                </a:solidFill>
              </a:rPr>
              <a:t>sel</a:t>
            </a:r>
            <a:r>
              <a:rPr lang="fr-CA" dirty="0" smtClean="0">
                <a:solidFill>
                  <a:schemeClr val="tx1"/>
                </a:solidFill>
              </a:rPr>
              <a:t> pour </a:t>
            </a:r>
            <a:r>
              <a:rPr lang="fr-CA" dirty="0">
                <a:solidFill>
                  <a:schemeClr val="tx1"/>
                </a:solidFill>
              </a:rPr>
              <a:t>rehausser le goût de vos mets </a:t>
            </a:r>
            <a:r>
              <a:rPr lang="fr-CA" dirty="0" smtClean="0">
                <a:solidFill>
                  <a:schemeClr val="tx1"/>
                </a:solidFill>
              </a:rPr>
              <a:t>préférés.</a:t>
            </a:r>
          </a:p>
          <a:p>
            <a:pPr lvl="2">
              <a:buClr>
                <a:schemeClr val="accent2"/>
              </a:buClr>
            </a:pPr>
            <a:r>
              <a:rPr lang="fr-CA" dirty="0" smtClean="0">
                <a:solidFill>
                  <a:schemeClr val="tx1"/>
                </a:solidFill>
              </a:rPr>
              <a:t>Épices </a:t>
            </a:r>
            <a:r>
              <a:rPr lang="fr-CA" dirty="0" err="1" smtClean="0">
                <a:solidFill>
                  <a:schemeClr val="tx1"/>
                </a:solidFill>
              </a:rPr>
              <a:t>Garno</a:t>
            </a:r>
            <a:r>
              <a:rPr lang="fr-CA" dirty="0" smtClean="0">
                <a:solidFill>
                  <a:schemeClr val="tx1"/>
                </a:solidFill>
              </a:rPr>
              <a:t> MD</a:t>
            </a:r>
          </a:p>
          <a:p>
            <a:pPr lvl="2">
              <a:buClr>
                <a:schemeClr val="accent2"/>
              </a:buClr>
            </a:pPr>
            <a:r>
              <a:rPr lang="fr-CA" dirty="0" smtClean="0">
                <a:solidFill>
                  <a:schemeClr val="tx1"/>
                </a:solidFill>
              </a:rPr>
              <a:t>La </a:t>
            </a:r>
            <a:r>
              <a:rPr lang="fr-CA" dirty="0">
                <a:solidFill>
                  <a:schemeClr val="tx1"/>
                </a:solidFill>
              </a:rPr>
              <a:t>Jardinière Naturelle </a:t>
            </a:r>
            <a:r>
              <a:rPr lang="fr-CA" dirty="0" err="1" smtClean="0">
                <a:solidFill>
                  <a:schemeClr val="tx1"/>
                </a:solidFill>
              </a:rPr>
              <a:t>Garno</a:t>
            </a:r>
            <a:r>
              <a:rPr lang="fr-CA" dirty="0" smtClean="0">
                <a:solidFill>
                  <a:schemeClr val="tx1"/>
                </a:solidFill>
              </a:rPr>
              <a:t> MD</a:t>
            </a:r>
          </a:p>
          <a:p>
            <a:pPr lvl="2">
              <a:buClr>
                <a:schemeClr val="accent2"/>
              </a:buClr>
            </a:pPr>
            <a:r>
              <a:rPr lang="fr-CA" dirty="0" smtClean="0">
                <a:solidFill>
                  <a:schemeClr val="tx1"/>
                </a:solidFill>
              </a:rPr>
              <a:t>Mc </a:t>
            </a:r>
            <a:r>
              <a:rPr lang="fr-CA" dirty="0" err="1" smtClean="0">
                <a:solidFill>
                  <a:schemeClr val="tx1"/>
                </a:solidFill>
              </a:rPr>
              <a:t>Cormick</a:t>
            </a:r>
            <a:r>
              <a:rPr lang="fr-CA" dirty="0" smtClean="0">
                <a:solidFill>
                  <a:schemeClr val="tx1"/>
                </a:solidFill>
              </a:rPr>
              <a:t> MD</a:t>
            </a:r>
          </a:p>
          <a:p>
            <a:pPr lvl="2">
              <a:buClr>
                <a:schemeClr val="accent2"/>
              </a:buClr>
            </a:pPr>
            <a:r>
              <a:rPr lang="fr-CA" dirty="0" smtClean="0">
                <a:solidFill>
                  <a:schemeClr val="tx1"/>
                </a:solidFill>
              </a:rPr>
              <a:t>Mrs </a:t>
            </a:r>
            <a:r>
              <a:rPr lang="fr-CA" dirty="0" err="1" smtClean="0">
                <a:solidFill>
                  <a:schemeClr val="tx1"/>
                </a:solidFill>
              </a:rPr>
              <a:t>Dash</a:t>
            </a:r>
            <a:r>
              <a:rPr lang="fr-CA" dirty="0" smtClean="0">
                <a:solidFill>
                  <a:schemeClr val="tx1"/>
                </a:solidFill>
              </a:rPr>
              <a:t> MD</a:t>
            </a:r>
          </a:p>
          <a:p>
            <a:pPr lvl="2">
              <a:buClr>
                <a:schemeClr val="accent2"/>
              </a:buClr>
            </a:pPr>
            <a:r>
              <a:rPr lang="fr-CA" dirty="0" smtClean="0">
                <a:solidFill>
                  <a:schemeClr val="tx1"/>
                </a:solidFill>
              </a:rPr>
              <a:t>Club House sans sel MD Etc</a:t>
            </a:r>
            <a:r>
              <a:rPr lang="fr-CA" dirty="0">
                <a:solidFill>
                  <a:schemeClr val="tx1"/>
                </a:solidFill>
              </a:rPr>
              <a:t>.</a:t>
            </a: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cd78ae9147107.5602d1fabe6ba.jpg"/>
          <p:cNvPicPr>
            <a:picLocks noChangeAspect="1"/>
          </p:cNvPicPr>
          <p:nvPr/>
        </p:nvPicPr>
        <p:blipFill rotWithShape="1">
          <a:blip r:embed="rId4" cstate="print">
            <a:extLst>
              <a:ext uri="{28A0092B-C50C-407E-A947-70E740481C1C}">
                <a14:useLocalDpi xmlns:a14="http://schemas.microsoft.com/office/drawing/2010/main" val="0"/>
              </a:ext>
            </a:extLst>
          </a:blip>
          <a:srcRect l="17779" t="21982" r="15879" b="18285"/>
          <a:stretch/>
        </p:blipFill>
        <p:spPr>
          <a:xfrm>
            <a:off x="3491880" y="5887936"/>
            <a:ext cx="1091116" cy="559971"/>
          </a:xfrm>
          <a:prstGeom prst="rect">
            <a:avLst/>
          </a:prstGeom>
        </p:spPr>
      </p:pic>
      <p:pic>
        <p:nvPicPr>
          <p:cNvPr id="6" name="Image 5" descr="VQsa38I3c8P42Vi9mo0I.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5691464"/>
            <a:ext cx="829636" cy="825592"/>
          </a:xfrm>
          <a:prstGeom prst="rect">
            <a:avLst/>
          </a:prstGeom>
        </p:spPr>
      </p:pic>
      <p:pic>
        <p:nvPicPr>
          <p:cNvPr id="7" name="Image 6"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4581" y="3645024"/>
            <a:ext cx="1520966" cy="1391522"/>
          </a:xfrm>
          <a:prstGeom prst="rect">
            <a:avLst/>
          </a:prstGeom>
        </p:spPr>
      </p:pic>
      <p:pic>
        <p:nvPicPr>
          <p:cNvPr id="8" name="Image 7" descr="One_Step_Salt_Free_Original.jpg"/>
          <p:cNvPicPr>
            <a:picLocks noChangeAspect="1"/>
          </p:cNvPicPr>
          <p:nvPr/>
        </p:nvPicPr>
        <p:blipFill rotWithShape="1">
          <a:blip r:embed="rId7">
            <a:extLst>
              <a:ext uri="{28A0092B-C50C-407E-A947-70E740481C1C}">
                <a14:useLocalDpi xmlns:a14="http://schemas.microsoft.com/office/drawing/2010/main" val="0"/>
              </a:ext>
            </a:extLst>
          </a:blip>
          <a:srcRect l="32466" t="6304" r="33915" b="5443"/>
          <a:stretch/>
        </p:blipFill>
        <p:spPr>
          <a:xfrm>
            <a:off x="7502354" y="5279279"/>
            <a:ext cx="434942" cy="1141787"/>
          </a:xfrm>
          <a:prstGeom prst="rect">
            <a:avLst/>
          </a:prstGeom>
        </p:spPr>
      </p:pic>
      <p:pic>
        <p:nvPicPr>
          <p:cNvPr id="9" name="Image 8" descr="One_Step_Herb_Pepper_Salt_Free.jpg"/>
          <p:cNvPicPr>
            <a:picLocks noChangeAspect="1"/>
          </p:cNvPicPr>
          <p:nvPr/>
        </p:nvPicPr>
        <p:blipFill rotWithShape="1">
          <a:blip r:embed="rId8">
            <a:extLst>
              <a:ext uri="{28A0092B-C50C-407E-A947-70E740481C1C}">
                <a14:useLocalDpi xmlns:a14="http://schemas.microsoft.com/office/drawing/2010/main" val="0"/>
              </a:ext>
            </a:extLst>
          </a:blip>
          <a:srcRect l="34252" t="4775" r="33721" b="4693"/>
          <a:stretch/>
        </p:blipFill>
        <p:spPr>
          <a:xfrm>
            <a:off x="7958085" y="5279279"/>
            <a:ext cx="420629" cy="1141787"/>
          </a:xfrm>
          <a:prstGeom prst="rect">
            <a:avLst/>
          </a:prstGeom>
        </p:spPr>
      </p:pic>
      <p:pic>
        <p:nvPicPr>
          <p:cNvPr id="10" name="Image 9" descr="One_Step_Garlic_Herb_Salt_Free.jpg"/>
          <p:cNvPicPr>
            <a:picLocks noChangeAspect="1"/>
          </p:cNvPicPr>
          <p:nvPr/>
        </p:nvPicPr>
        <p:blipFill rotWithShape="1">
          <a:blip r:embed="rId9">
            <a:extLst>
              <a:ext uri="{28A0092B-C50C-407E-A947-70E740481C1C}">
                <a14:useLocalDpi xmlns:a14="http://schemas.microsoft.com/office/drawing/2010/main" val="0"/>
              </a:ext>
            </a:extLst>
          </a:blip>
          <a:srcRect l="33650" t="4266" r="34122" b="5207"/>
          <a:stretch/>
        </p:blipFill>
        <p:spPr>
          <a:xfrm>
            <a:off x="8390070" y="5263695"/>
            <a:ext cx="416698" cy="1154239"/>
          </a:xfrm>
          <a:prstGeom prst="rect">
            <a:avLst/>
          </a:prstGeom>
        </p:spPr>
      </p:pic>
      <p:pic>
        <p:nvPicPr>
          <p:cNvPr id="11" name="Image 10" descr="i_clubhouse_logo_1__loonuy.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51720" y="5757849"/>
            <a:ext cx="952361" cy="786466"/>
          </a:xfrm>
          <a:prstGeom prst="rect">
            <a:avLst/>
          </a:prstGeom>
        </p:spPr>
      </p:pic>
      <p:pic>
        <p:nvPicPr>
          <p:cNvPr id="12" name="Image 11" descr="Garno_Logo_2a2681d3c30542f78c1ff8f8ec7ceb5a.jpg.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1560" y="5666413"/>
            <a:ext cx="894741" cy="894741"/>
          </a:xfrm>
          <a:prstGeom prst="rect">
            <a:avLst/>
          </a:prstGeom>
        </p:spPr>
      </p:pic>
      <p:pic>
        <p:nvPicPr>
          <p:cNvPr id="13" name="Image 12" descr="package-naturelle.jpg"/>
          <p:cNvPicPr>
            <a:picLocks noChangeAspect="1"/>
          </p:cNvPicPr>
          <p:nvPr/>
        </p:nvPicPr>
        <p:blipFill rotWithShape="1">
          <a:blip r:embed="rId12">
            <a:extLst>
              <a:ext uri="{28A0092B-C50C-407E-A947-70E740481C1C}">
                <a14:useLocalDpi xmlns:a14="http://schemas.microsoft.com/office/drawing/2010/main" val="0"/>
              </a:ext>
            </a:extLst>
          </a:blip>
          <a:srcRect l="14940" t="17392" r="12404" b="19134"/>
          <a:stretch/>
        </p:blipFill>
        <p:spPr>
          <a:xfrm>
            <a:off x="6122310" y="4543481"/>
            <a:ext cx="946308" cy="1314437"/>
          </a:xfrm>
          <a:prstGeom prst="rect">
            <a:avLst/>
          </a:prstGeom>
        </p:spPr>
      </p:pic>
    </p:spTree>
    <p:extLst>
      <p:ext uri="{BB962C8B-B14F-4D97-AF65-F5344CB8AC3E}">
        <p14:creationId xmlns:p14="http://schemas.microsoft.com/office/powerpoint/2010/main" val="697827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p:txBody>
          <a:bodyPr>
            <a:normAutofit fontScale="92500" lnSpcReduction="10000"/>
          </a:bodyPr>
          <a:lstStyle/>
          <a:p>
            <a:pPr>
              <a:buClr>
                <a:schemeClr val="accent2"/>
              </a:buClr>
            </a:pPr>
            <a:r>
              <a:rPr lang="fr-CA" dirty="0"/>
              <a:t>Trucs pour diminuer votre consommation de sel</a:t>
            </a:r>
          </a:p>
          <a:p>
            <a:pPr lvl="1"/>
            <a:r>
              <a:rPr lang="fr-CA" b="1" u="sng" dirty="0" smtClean="0">
                <a:solidFill>
                  <a:schemeClr val="tx1"/>
                </a:solidFill>
              </a:rPr>
              <a:t>Herbes fraîches :</a:t>
            </a:r>
            <a:r>
              <a:rPr lang="fr-CA" b="1" dirty="0" smtClean="0">
                <a:solidFill>
                  <a:schemeClr val="tx1"/>
                </a:solidFill>
              </a:rPr>
              <a:t> </a:t>
            </a:r>
            <a:r>
              <a:rPr lang="fr-CA" dirty="0" smtClean="0">
                <a:solidFill>
                  <a:schemeClr val="tx1"/>
                </a:solidFill>
              </a:rPr>
              <a:t>feuilles de plantes aromatiques</a:t>
            </a:r>
          </a:p>
          <a:p>
            <a:pPr lvl="1"/>
            <a:r>
              <a:rPr lang="fr-CA" dirty="0" smtClean="0">
                <a:solidFill>
                  <a:schemeClr val="tx1"/>
                </a:solidFill>
              </a:rPr>
              <a:t>Sous forme : fraîche, séchée, déshydratée, en poudre ou en tube</a:t>
            </a:r>
          </a:p>
          <a:p>
            <a:pPr lvl="1"/>
            <a:r>
              <a:rPr lang="fr-CA" dirty="0" smtClean="0">
                <a:solidFill>
                  <a:schemeClr val="tx1"/>
                </a:solidFill>
              </a:rPr>
              <a:t>Dans les plats chauds, les ajouter</a:t>
            </a:r>
          </a:p>
          <a:p>
            <a:pPr lvl="2">
              <a:buClr>
                <a:schemeClr val="accent2"/>
              </a:buClr>
            </a:pPr>
            <a:r>
              <a:rPr lang="fr-FR" b="1" dirty="0">
                <a:solidFill>
                  <a:srgbClr val="000000"/>
                </a:solidFill>
              </a:rPr>
              <a:t>Fin de cuisson si: </a:t>
            </a:r>
            <a:r>
              <a:rPr lang="fr-FR" dirty="0">
                <a:solidFill>
                  <a:srgbClr val="000000"/>
                </a:solidFill>
              </a:rPr>
              <a:t>Aneth, basilic, coriandre, estragon, cerfeuil, persil ou autres.</a:t>
            </a:r>
          </a:p>
          <a:p>
            <a:pPr lvl="2">
              <a:buClr>
                <a:schemeClr val="accent2"/>
              </a:buClr>
            </a:pPr>
            <a:r>
              <a:rPr lang="fr-FR" b="1" dirty="0">
                <a:solidFill>
                  <a:srgbClr val="000000"/>
                </a:solidFill>
              </a:rPr>
              <a:t>Début de cuisson si: </a:t>
            </a:r>
            <a:r>
              <a:rPr lang="fr-FR" dirty="0">
                <a:solidFill>
                  <a:srgbClr val="000000"/>
                </a:solidFill>
              </a:rPr>
              <a:t>Herbes méditerranéennes (origan, thym, sarriette, romarin, sauge, laurier et marjolaine), menthe et citronnelle.</a:t>
            </a:r>
          </a:p>
          <a:p>
            <a:pPr lvl="1"/>
            <a:r>
              <a:rPr lang="fr-CA" dirty="0" smtClean="0">
                <a:solidFill>
                  <a:schemeClr val="tx1"/>
                </a:solidFill>
              </a:rPr>
              <a:t>Dans les plats froids, les ajouter longtemps avant la consommation</a:t>
            </a:r>
          </a:p>
          <a:p>
            <a:pPr lvl="2"/>
            <a:endParaRPr lang="fr-CA" dirty="0" smtClean="0">
              <a:solidFill>
                <a:schemeClr val="tx1"/>
              </a:solidFill>
            </a:endParaRP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266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5"/>
          <p:cNvSpPr>
            <a:spLocks noGrp="1"/>
          </p:cNvSpPr>
          <p:nvPr>
            <p:ph idx="1"/>
          </p:nvPr>
        </p:nvSpPr>
        <p:spPr/>
        <p:txBody>
          <a:bodyPr>
            <a:normAutofit/>
          </a:bodyPr>
          <a:lstStyle/>
          <a:p>
            <a:pPr>
              <a:buClr>
                <a:schemeClr val="accent2"/>
              </a:buClr>
            </a:pPr>
            <a:r>
              <a:rPr lang="fr-CA" dirty="0"/>
              <a:t>Trucs pour diminuer votre consommation de </a:t>
            </a:r>
            <a:r>
              <a:rPr lang="fr-CA" dirty="0" smtClean="0"/>
              <a:t>sel</a:t>
            </a:r>
          </a:p>
          <a:p>
            <a:pPr lvl="1"/>
            <a:r>
              <a:rPr lang="fr-CA" b="1" u="sng" dirty="0" smtClean="0">
                <a:solidFill>
                  <a:schemeClr val="tx1"/>
                </a:solidFill>
              </a:rPr>
              <a:t>Les épices :</a:t>
            </a:r>
            <a:r>
              <a:rPr lang="fr-CA" b="1" dirty="0" smtClean="0">
                <a:solidFill>
                  <a:schemeClr val="tx1"/>
                </a:solidFill>
              </a:rPr>
              <a:t> </a:t>
            </a:r>
            <a:r>
              <a:rPr lang="fr-FR" dirty="0">
                <a:solidFill>
                  <a:schemeClr val="tx1"/>
                </a:solidFill>
              </a:rPr>
              <a:t>Autres parties des plantes aromatiques (fruits, graines, bulbes, racines, boutons floraux ou écorces)</a:t>
            </a:r>
          </a:p>
          <a:p>
            <a:pPr lvl="1"/>
            <a:r>
              <a:rPr lang="fr-FR" dirty="0">
                <a:solidFill>
                  <a:schemeClr val="tx1"/>
                </a:solidFill>
              </a:rPr>
              <a:t>Sous forme: Entière, concassée, moulue, broyée, </a:t>
            </a:r>
            <a:r>
              <a:rPr lang="fr-FR" dirty="0" smtClean="0">
                <a:solidFill>
                  <a:schemeClr val="tx1"/>
                </a:solidFill>
              </a:rPr>
              <a:t>râpée, marinée </a:t>
            </a:r>
            <a:r>
              <a:rPr lang="fr-FR" dirty="0">
                <a:solidFill>
                  <a:schemeClr val="tx1"/>
                </a:solidFill>
              </a:rPr>
              <a:t>en pot ou en </a:t>
            </a:r>
            <a:r>
              <a:rPr lang="fr-FR" dirty="0" smtClean="0">
                <a:solidFill>
                  <a:schemeClr val="tx1"/>
                </a:solidFill>
              </a:rPr>
              <a:t>tube</a:t>
            </a:r>
          </a:p>
          <a:p>
            <a:pPr lvl="1"/>
            <a:r>
              <a:rPr lang="fr-FR" dirty="0" smtClean="0">
                <a:solidFill>
                  <a:schemeClr val="tx1"/>
                </a:solidFill>
              </a:rPr>
              <a:t>Idéalement, les acheter entières et les moudre au moment de l’utilisation</a:t>
            </a:r>
          </a:p>
          <a:p>
            <a:pPr lvl="1"/>
            <a:r>
              <a:rPr lang="fr-FR" dirty="0" smtClean="0">
                <a:solidFill>
                  <a:schemeClr val="tx1"/>
                </a:solidFill>
              </a:rPr>
              <a:t>Les ajouter en début de cuisson pour libérer les arômes</a:t>
            </a:r>
            <a:endParaRPr lang="fr-FR" dirty="0">
              <a:solidFill>
                <a:schemeClr val="tx1"/>
              </a:solidFill>
            </a:endParaRPr>
          </a:p>
          <a:p>
            <a:endParaRPr lang="fr-CA" dirty="0"/>
          </a:p>
        </p:txBody>
      </p:sp>
    </p:spTree>
    <p:extLst>
      <p:ext uri="{BB962C8B-B14F-4D97-AF65-F5344CB8AC3E}">
        <p14:creationId xmlns:p14="http://schemas.microsoft.com/office/powerpoint/2010/main" val="4026084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p:txBody>
          <a:bodyPr/>
          <a:lstStyle/>
          <a:p>
            <a:pPr>
              <a:buClr>
                <a:schemeClr val="accent2"/>
              </a:buClr>
            </a:pPr>
            <a:r>
              <a:rPr lang="fr-CA" dirty="0"/>
              <a:t>Trucs pour diminuer votre consommation de sel</a:t>
            </a:r>
          </a:p>
          <a:p>
            <a:pPr lvl="1"/>
            <a:r>
              <a:rPr lang="fr-CA" b="1" u="sng" dirty="0" smtClean="0">
                <a:solidFill>
                  <a:schemeClr val="tx1"/>
                </a:solidFill>
              </a:rPr>
              <a:t>Les légumes aromates :</a:t>
            </a:r>
          </a:p>
          <a:p>
            <a:pPr lvl="2">
              <a:buClr>
                <a:schemeClr val="accent2"/>
              </a:buClr>
            </a:pPr>
            <a:r>
              <a:rPr lang="fr-CA" dirty="0" smtClean="0">
                <a:solidFill>
                  <a:schemeClr val="tx1"/>
                </a:solidFill>
              </a:rPr>
              <a:t>Oignons</a:t>
            </a:r>
          </a:p>
          <a:p>
            <a:pPr lvl="2">
              <a:buClr>
                <a:schemeClr val="accent2"/>
              </a:buClr>
            </a:pPr>
            <a:r>
              <a:rPr lang="fr-CA" dirty="0" smtClean="0">
                <a:solidFill>
                  <a:schemeClr val="tx1"/>
                </a:solidFill>
              </a:rPr>
              <a:t>Ail</a:t>
            </a:r>
          </a:p>
          <a:p>
            <a:pPr lvl="2">
              <a:buClr>
                <a:schemeClr val="accent2"/>
              </a:buClr>
            </a:pPr>
            <a:r>
              <a:rPr lang="fr-CA" dirty="0" smtClean="0">
                <a:solidFill>
                  <a:schemeClr val="tx1"/>
                </a:solidFill>
              </a:rPr>
              <a:t>Échalotes</a:t>
            </a:r>
          </a:p>
          <a:p>
            <a:pPr lvl="2">
              <a:buClr>
                <a:schemeClr val="accent2"/>
              </a:buClr>
            </a:pPr>
            <a:r>
              <a:rPr lang="fr-CA" dirty="0" smtClean="0">
                <a:solidFill>
                  <a:schemeClr val="tx1"/>
                </a:solidFill>
              </a:rPr>
              <a:t>Poireaux</a:t>
            </a:r>
          </a:p>
          <a:p>
            <a:pPr lvl="2">
              <a:buClr>
                <a:schemeClr val="accent2"/>
              </a:buClr>
            </a:pPr>
            <a:r>
              <a:rPr lang="fr-CA" dirty="0" smtClean="0">
                <a:solidFill>
                  <a:schemeClr val="tx1"/>
                </a:solidFill>
              </a:rPr>
              <a:t>Céleris</a:t>
            </a:r>
          </a:p>
          <a:p>
            <a:pPr lvl="2">
              <a:buClr>
                <a:schemeClr val="accent2"/>
              </a:buClr>
            </a:pPr>
            <a:r>
              <a:rPr lang="fr-CA" dirty="0" smtClean="0">
                <a:solidFill>
                  <a:schemeClr val="tx1"/>
                </a:solidFill>
              </a:rPr>
              <a:t>Radis</a:t>
            </a:r>
          </a:p>
          <a:p>
            <a:pPr lvl="2">
              <a:buClr>
                <a:schemeClr val="accent2"/>
              </a:buClr>
            </a:pPr>
            <a:r>
              <a:rPr lang="fr-CA" dirty="0" smtClean="0">
                <a:solidFill>
                  <a:schemeClr val="tx1"/>
                </a:solidFill>
              </a:rPr>
              <a:t>Ciboulettes</a:t>
            </a:r>
            <a:endParaRPr lang="fr-CA" dirty="0">
              <a:solidFill>
                <a:schemeClr val="tx1"/>
              </a:solidFill>
            </a:endParaRP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698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p:txBody>
          <a:bodyPr/>
          <a:lstStyle/>
          <a:p>
            <a:pPr>
              <a:buClr>
                <a:schemeClr val="accent2"/>
              </a:buClr>
            </a:pPr>
            <a:r>
              <a:rPr lang="fr-CA" dirty="0" smtClean="0"/>
              <a:t>Dilution des soupes et bouillons commerciaux</a:t>
            </a:r>
          </a:p>
          <a:p>
            <a:endParaRPr lang="fr-CA" dirty="0"/>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Espace réservé du contenu 4"/>
          <p:cNvGraphicFramePr>
            <a:graphicFrameLocks/>
          </p:cNvGraphicFramePr>
          <p:nvPr>
            <p:extLst>
              <p:ext uri="{D42A27DB-BD31-4B8C-83A1-F6EECF244321}">
                <p14:modId xmlns:p14="http://schemas.microsoft.com/office/powerpoint/2010/main" val="926974450"/>
              </p:ext>
            </p:extLst>
          </p:nvPr>
        </p:nvGraphicFramePr>
        <p:xfrm>
          <a:off x="385192" y="2852936"/>
          <a:ext cx="8435280" cy="3681085"/>
        </p:xfrm>
        <a:graphic>
          <a:graphicData uri="http://schemas.openxmlformats.org/drawingml/2006/table">
            <a:tbl>
              <a:tblPr firstRow="1" bandRow="1">
                <a:tableStyleId>{69CF1AB2-1976-4502-BF36-3FF5EA218861}</a:tableStyleId>
              </a:tblPr>
              <a:tblGrid>
                <a:gridCol w="5328592"/>
                <a:gridCol w="3106688"/>
              </a:tblGrid>
              <a:tr h="289186">
                <a:tc>
                  <a:txBody>
                    <a:bodyPr/>
                    <a:lstStyle/>
                    <a:p>
                      <a:pPr algn="ctr"/>
                      <a:r>
                        <a:rPr lang="fr-FR" sz="1800" dirty="0" smtClean="0"/>
                        <a:t>Produits</a:t>
                      </a:r>
                      <a:r>
                        <a:rPr lang="fr-FR" sz="1800" baseline="0" dirty="0" smtClean="0"/>
                        <a:t> de base</a:t>
                      </a:r>
                      <a:endParaRPr lang="fr-FR" sz="1800" dirty="0">
                        <a:solidFill>
                          <a:srgbClr val="000000"/>
                        </a:solidFill>
                      </a:endParaRPr>
                    </a:p>
                  </a:txBody>
                  <a:tcPr anchor="ctr"/>
                </a:tc>
                <a:tc>
                  <a:txBody>
                    <a:bodyPr/>
                    <a:lstStyle/>
                    <a:p>
                      <a:pPr algn="ctr"/>
                      <a:r>
                        <a:rPr lang="fr-FR" sz="1800" dirty="0" smtClean="0"/>
                        <a:t>Quantité</a:t>
                      </a:r>
                      <a:r>
                        <a:rPr lang="fr-FR" sz="1800" baseline="0" dirty="0" smtClean="0"/>
                        <a:t> à ajouter</a:t>
                      </a:r>
                      <a:endParaRPr lang="fr-FR" sz="1800" dirty="0">
                        <a:solidFill>
                          <a:srgbClr val="000000"/>
                        </a:solidFill>
                      </a:endParaRPr>
                    </a:p>
                  </a:txBody>
                  <a:tcPr anchor="ctr"/>
                </a:tc>
              </a:tr>
              <a:tr h="289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Bouillon</a:t>
                      </a:r>
                      <a:r>
                        <a:rPr lang="fr-FR" sz="1800" baseline="0" dirty="0" smtClean="0"/>
                        <a:t> régulier prêt à servir</a:t>
                      </a:r>
                      <a:endParaRPr lang="fr-FR" sz="1800" b="0" dirty="0" smtClean="0"/>
                    </a:p>
                  </a:txBody>
                  <a:tcPr anchor="ctr"/>
                </a:tc>
                <a:tc>
                  <a:txBody>
                    <a:bodyPr/>
                    <a:lstStyle/>
                    <a:p>
                      <a:pPr algn="ctr"/>
                      <a:r>
                        <a:rPr lang="fr-FR" sz="1800" baseline="0" dirty="0" smtClean="0"/>
                        <a:t>2 boîtes</a:t>
                      </a:r>
                    </a:p>
                  </a:txBody>
                  <a:tcPr/>
                </a:tc>
              </a:tr>
              <a:tr h="289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Bouillon réduit</a:t>
                      </a:r>
                      <a:r>
                        <a:rPr lang="fr-FR" sz="1800" baseline="0" dirty="0" smtClean="0"/>
                        <a:t> en sodium prêt à servir</a:t>
                      </a:r>
                      <a:endParaRPr lang="fr-FR" sz="1800" b="0" dirty="0" smtClean="0"/>
                    </a:p>
                  </a:txBody>
                  <a:tcPr anchor="ctr"/>
                </a:tc>
                <a:tc>
                  <a:txBody>
                    <a:bodyPr/>
                    <a:lstStyle/>
                    <a:p>
                      <a:pPr algn="ctr"/>
                      <a:r>
                        <a:rPr lang="fr-FR" sz="1800" dirty="0" smtClean="0"/>
                        <a:t>1 boîte</a:t>
                      </a:r>
                      <a:endParaRPr lang="fr-FR" sz="1800" dirty="0">
                        <a:solidFill>
                          <a:srgbClr val="000000"/>
                        </a:solidFill>
                      </a:endParaRPr>
                    </a:p>
                  </a:txBody>
                  <a:tcPr/>
                </a:tc>
              </a:tr>
              <a:tr h="499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Soupe en</a:t>
                      </a:r>
                      <a:r>
                        <a:rPr lang="fr-FR" sz="1800" baseline="0" dirty="0" smtClean="0"/>
                        <a:t> conserve régulière prête à servir ou condensée</a:t>
                      </a:r>
                      <a:endParaRPr lang="fr-FR" sz="1800" b="0" dirty="0" smtClean="0">
                        <a:solidFill>
                          <a:srgbClr val="000000"/>
                        </a:solidFill>
                      </a:endParaRPr>
                    </a:p>
                  </a:txBody>
                  <a:tcPr anchor="ctr"/>
                </a:tc>
                <a:tc>
                  <a:txBody>
                    <a:bodyPr/>
                    <a:lstStyle/>
                    <a:p>
                      <a:pPr algn="ctr"/>
                      <a:r>
                        <a:rPr lang="fr-FR" sz="1800" dirty="0" smtClean="0"/>
                        <a:t>3</a:t>
                      </a:r>
                      <a:r>
                        <a:rPr lang="fr-FR" sz="1800" baseline="0" dirty="0" smtClean="0"/>
                        <a:t> conserves</a:t>
                      </a:r>
                      <a:endParaRPr lang="fr-FR" sz="1800" dirty="0">
                        <a:solidFill>
                          <a:srgbClr val="000000"/>
                        </a:solidFill>
                      </a:endParaRPr>
                    </a:p>
                  </a:txBody>
                  <a:tcPr/>
                </a:tc>
              </a:tr>
              <a:tr h="499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Soupe en conserve réduite en sel prête à servir</a:t>
                      </a:r>
                      <a:endParaRPr lang="fr-FR" sz="1800" b="0" dirty="0" smtClean="0"/>
                    </a:p>
                  </a:txBody>
                  <a:tcPr anchor="ctr"/>
                </a:tc>
                <a:tc>
                  <a:txBody>
                    <a:bodyPr/>
                    <a:lstStyle/>
                    <a:p>
                      <a:pPr algn="ctr"/>
                      <a:r>
                        <a:rPr lang="fr-FR" sz="1800" dirty="0" smtClean="0"/>
                        <a:t>2 conserves</a:t>
                      </a:r>
                      <a:endParaRPr lang="fr-FR" sz="1800" dirty="0">
                        <a:solidFill>
                          <a:srgbClr val="000000"/>
                        </a:solidFill>
                      </a:endParaRPr>
                    </a:p>
                  </a:txBody>
                  <a:tcPr/>
                </a:tc>
              </a:tr>
              <a:tr h="289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Soupe</a:t>
                      </a:r>
                      <a:r>
                        <a:rPr lang="fr-FR" sz="1800" baseline="0" dirty="0" smtClean="0"/>
                        <a:t> en sachet régulière</a:t>
                      </a:r>
                      <a:endParaRPr lang="fr-FR" sz="1800" b="0" dirty="0" smtClean="0">
                        <a:solidFill>
                          <a:srgbClr val="0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t>3L (12t.)</a:t>
                      </a:r>
                      <a:endParaRPr lang="fr-FR" sz="1800" dirty="0" smtClean="0">
                        <a:solidFill>
                          <a:srgbClr val="000000"/>
                        </a:solidFill>
                      </a:endParaRPr>
                    </a:p>
                  </a:txBody>
                  <a:tcPr/>
                </a:tc>
              </a:tr>
              <a:tr h="289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Soupe</a:t>
                      </a:r>
                      <a:r>
                        <a:rPr lang="fr-FR" sz="1800" baseline="0" dirty="0" smtClean="0"/>
                        <a:t> en sachet à teneur réduite en sel </a:t>
                      </a:r>
                      <a:endParaRPr lang="fr-FR" sz="1800" b="0" dirty="0" smtClean="0">
                        <a:solidFill>
                          <a:srgbClr val="0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t>1,5L (6t.)</a:t>
                      </a:r>
                      <a:endParaRPr lang="fr-FR" sz="1800" dirty="0" smtClean="0">
                        <a:solidFill>
                          <a:srgbClr val="000000"/>
                        </a:solidFill>
                      </a:endParaRPr>
                    </a:p>
                  </a:txBody>
                  <a:tcPr/>
                </a:tc>
              </a:tr>
              <a:tr h="713062">
                <a:tc>
                  <a:txBody>
                    <a:bodyPr/>
                    <a:lstStyle/>
                    <a:p>
                      <a:r>
                        <a:rPr lang="fr-FR" sz="1800" dirty="0" smtClean="0"/>
                        <a:t>Concentré</a:t>
                      </a:r>
                      <a:r>
                        <a:rPr lang="fr-FR" sz="1800" baseline="0" dirty="0" smtClean="0"/>
                        <a:t> en cube, en poudre ou en liquide</a:t>
                      </a:r>
                      <a:endParaRPr lang="fr-FR" sz="1800" b="0" dirty="0">
                        <a:solidFill>
                          <a:srgbClr val="000000"/>
                        </a:solidFill>
                      </a:endParaRPr>
                    </a:p>
                  </a:txBody>
                  <a:tcPr anchor="ctr"/>
                </a:tc>
                <a:tc>
                  <a:txBody>
                    <a:bodyPr/>
                    <a:lstStyle/>
                    <a:p>
                      <a:pPr algn="ctr"/>
                      <a:r>
                        <a:rPr lang="fr-FR" sz="1800" dirty="0" smtClean="0"/>
                        <a:t>15ml (1c. à</a:t>
                      </a:r>
                      <a:r>
                        <a:rPr lang="fr-FR" sz="1800" baseline="0" dirty="0" smtClean="0"/>
                        <a:t> table) ou 1 cube </a:t>
                      </a:r>
                    </a:p>
                    <a:p>
                      <a:pPr algn="ctr"/>
                      <a:r>
                        <a:rPr lang="fr-FR" sz="1800" baseline="0" dirty="0" smtClean="0"/>
                        <a:t>dilué avec 1,2 à 1,5L (5 à 6t.)</a:t>
                      </a:r>
                      <a:endParaRPr lang="fr-FR" sz="1800" dirty="0">
                        <a:solidFill>
                          <a:srgbClr val="000000"/>
                        </a:solidFill>
                      </a:endParaRPr>
                    </a:p>
                  </a:txBody>
                  <a:tcPr/>
                </a:tc>
              </a:tr>
            </a:tbl>
          </a:graphicData>
        </a:graphic>
      </p:graphicFrame>
    </p:spTree>
    <p:extLst>
      <p:ext uri="{BB962C8B-B14F-4D97-AF65-F5344CB8AC3E}">
        <p14:creationId xmlns:p14="http://schemas.microsoft.com/office/powerpoint/2010/main" val="3302775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p:txBody>
          <a:bodyPr/>
          <a:lstStyle/>
          <a:p>
            <a:r>
              <a:rPr lang="fr-CA" dirty="0" smtClean="0"/>
              <a:t>Et le plus important …</a:t>
            </a:r>
          </a:p>
          <a:p>
            <a:endParaRPr lang="fr-CA" dirty="0"/>
          </a:p>
          <a:p>
            <a:pPr marL="411480" lvl="1" indent="0" algn="ctr">
              <a:buNone/>
            </a:pPr>
            <a:endParaRPr lang="fr-CA" dirty="0" smtClean="0"/>
          </a:p>
          <a:p>
            <a:pPr marL="411480" lvl="1" indent="0" algn="ctr">
              <a:buNone/>
            </a:pPr>
            <a:r>
              <a:rPr lang="fr-CA" dirty="0" smtClean="0"/>
              <a:t>Le PLAISIR DE MANGER!</a:t>
            </a:r>
          </a:p>
          <a:p>
            <a:pPr marL="411480" lvl="1" indent="0" algn="ctr">
              <a:buNone/>
            </a:pPr>
            <a:endParaRPr lang="fr-CA" dirty="0"/>
          </a:p>
          <a:p>
            <a:pPr marL="411480" lvl="1" indent="0" algn="ctr">
              <a:buNone/>
            </a:pPr>
            <a:endParaRPr lang="fr-CA" dirty="0" smtClean="0"/>
          </a:p>
          <a:p>
            <a:pPr marL="411480" lvl="1" indent="0" algn="r">
              <a:buNone/>
            </a:pPr>
            <a:r>
              <a:rPr lang="fr-CA" sz="2400" dirty="0" smtClean="0">
                <a:solidFill>
                  <a:schemeClr val="tx1"/>
                </a:solidFill>
              </a:rPr>
              <a:t>Avec les trucs donnés, modifiez vos recettes préférées en faisant que de petits ajustements à la fois</a:t>
            </a:r>
            <a:endParaRPr lang="fr-CA" sz="2400" dirty="0">
              <a:solidFill>
                <a:schemeClr val="tx1"/>
              </a:solidFill>
            </a:endParaRP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02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solidFill>
                  <a:schemeClr val="tx1"/>
                </a:solidFill>
              </a:rPr>
              <a:t>Alimentation et</a:t>
            </a:r>
            <a:br>
              <a:rPr lang="fr-CA" dirty="0" smtClean="0">
                <a:solidFill>
                  <a:schemeClr val="tx1"/>
                </a:solidFill>
              </a:rPr>
            </a:br>
            <a:r>
              <a:rPr lang="fr-CA" dirty="0" err="1" smtClean="0">
                <a:solidFill>
                  <a:schemeClr val="tx1"/>
                </a:solidFill>
              </a:rPr>
              <a:t>anticoagulothérapie</a:t>
            </a:r>
            <a:endParaRPr lang="fr-CA" dirty="0">
              <a:solidFill>
                <a:schemeClr val="tx1"/>
              </a:solidFill>
            </a:endParaRPr>
          </a:p>
        </p:txBody>
      </p:sp>
      <p:sp>
        <p:nvSpPr>
          <p:cNvPr id="3" name="Espace réservé du contenu 2"/>
          <p:cNvSpPr>
            <a:spLocks noGrp="1"/>
          </p:cNvSpPr>
          <p:nvPr>
            <p:ph idx="1"/>
          </p:nvPr>
        </p:nvSpPr>
        <p:spPr/>
        <p:txBody>
          <a:bodyPr/>
          <a:lstStyle/>
          <a:p>
            <a:r>
              <a:rPr lang="fr-CA" dirty="0" smtClean="0"/>
              <a:t>Objectif général : Maintenir un apport en vitamine K stable</a:t>
            </a:r>
          </a:p>
          <a:p>
            <a:endParaRPr lang="fr-CA" dirty="0" smtClean="0"/>
          </a:p>
          <a:p>
            <a:endParaRPr lang="fr-CA" dirty="0"/>
          </a:p>
          <a:p>
            <a:endParaRPr lang="fr-CA" dirty="0" smtClean="0"/>
          </a:p>
          <a:p>
            <a:endParaRPr lang="fr-CA" dirty="0" smtClean="0"/>
          </a:p>
          <a:p>
            <a:r>
              <a:rPr lang="fr-CA" dirty="0" smtClean="0"/>
              <a:t>Si on en consomme moins d’une fois au deux semaines, alors on se limite à une petite quantité</a:t>
            </a: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5"/>
          <p:cNvGraphicFramePr>
            <a:graphicFrameLocks noGrp="1"/>
          </p:cNvGraphicFramePr>
          <p:nvPr>
            <p:extLst>
              <p:ext uri="{D42A27DB-BD31-4B8C-83A1-F6EECF244321}">
                <p14:modId xmlns:p14="http://schemas.microsoft.com/office/powerpoint/2010/main" val="3699265845"/>
              </p:ext>
            </p:extLst>
          </p:nvPr>
        </p:nvGraphicFramePr>
        <p:xfrm>
          <a:off x="1403648" y="3284984"/>
          <a:ext cx="6672064" cy="1584960"/>
        </p:xfrm>
        <a:graphic>
          <a:graphicData uri="http://schemas.openxmlformats.org/drawingml/2006/table">
            <a:tbl>
              <a:tblPr firstRow="1" bandRow="1">
                <a:tableStyleId>{8A107856-5554-42FB-B03E-39F5DBC370BA}</a:tableStyleId>
              </a:tblPr>
              <a:tblGrid>
                <a:gridCol w="2520280"/>
                <a:gridCol w="4151784"/>
              </a:tblGrid>
              <a:tr h="370840">
                <a:tc>
                  <a:txBody>
                    <a:bodyPr/>
                    <a:lstStyle/>
                    <a:p>
                      <a:r>
                        <a:rPr lang="fr-CA" sz="2000" b="0" dirty="0" smtClean="0"/>
                        <a:t>Asperge</a:t>
                      </a:r>
                      <a:endParaRPr lang="fr-CA" sz="2000" b="0" dirty="0"/>
                    </a:p>
                  </a:txBody>
                  <a:tcPr/>
                </a:tc>
                <a:tc>
                  <a:txBody>
                    <a:bodyPr/>
                    <a:lstStyle/>
                    <a:p>
                      <a:r>
                        <a:rPr lang="fr-CA" sz="2000" b="0" dirty="0" smtClean="0"/>
                        <a:t>Épinard</a:t>
                      </a:r>
                      <a:endParaRPr lang="fr-CA" sz="2000" b="0" dirty="0"/>
                    </a:p>
                  </a:txBody>
                  <a:tcPr/>
                </a:tc>
              </a:tr>
              <a:tr h="370840">
                <a:tc>
                  <a:txBody>
                    <a:bodyPr/>
                    <a:lstStyle/>
                    <a:p>
                      <a:r>
                        <a:rPr lang="fr-CA" sz="2000" b="0" dirty="0" smtClean="0"/>
                        <a:t>Chou</a:t>
                      </a:r>
                      <a:r>
                        <a:rPr lang="fr-CA" sz="2000" b="0" baseline="0" dirty="0" smtClean="0"/>
                        <a:t> de </a:t>
                      </a:r>
                      <a:r>
                        <a:rPr lang="fr-CA" sz="2000" b="0" baseline="0" dirty="0" err="1" smtClean="0"/>
                        <a:t>bruxelles</a:t>
                      </a:r>
                      <a:endParaRPr lang="fr-CA" sz="2000" b="0" dirty="0"/>
                    </a:p>
                  </a:txBody>
                  <a:tcPr/>
                </a:tc>
                <a:tc>
                  <a:txBody>
                    <a:bodyPr/>
                    <a:lstStyle/>
                    <a:p>
                      <a:r>
                        <a:rPr lang="fr-CA" sz="2000" b="0" dirty="0" smtClean="0"/>
                        <a:t>Laitue</a:t>
                      </a:r>
                      <a:r>
                        <a:rPr lang="fr-CA" sz="2000" b="0" baseline="0" dirty="0" smtClean="0"/>
                        <a:t> boston, rouge ou </a:t>
                      </a:r>
                      <a:r>
                        <a:rPr lang="fr-CA" sz="2000" b="0" baseline="0" dirty="0" smtClean="0"/>
                        <a:t>mesclun</a:t>
                      </a:r>
                      <a:endParaRPr lang="fr-CA" sz="2000" b="0" dirty="0"/>
                    </a:p>
                  </a:txBody>
                  <a:tcPr/>
                </a:tc>
              </a:tr>
              <a:tr h="370840">
                <a:tc>
                  <a:txBody>
                    <a:bodyPr/>
                    <a:lstStyle/>
                    <a:p>
                      <a:r>
                        <a:rPr lang="fr-CA" sz="2000" b="0" dirty="0" smtClean="0"/>
                        <a:t>Chou vert ou frisé</a:t>
                      </a:r>
                      <a:endParaRPr lang="fr-CA" sz="2000" b="0" dirty="0"/>
                    </a:p>
                  </a:txBody>
                  <a:tcPr/>
                </a:tc>
                <a:tc>
                  <a:txBody>
                    <a:bodyPr/>
                    <a:lstStyle/>
                    <a:p>
                      <a:r>
                        <a:rPr lang="fr-CA" sz="2000" b="0" dirty="0" smtClean="0"/>
                        <a:t>Persil</a:t>
                      </a:r>
                      <a:r>
                        <a:rPr lang="fr-CA" sz="2000" b="0" baseline="0" dirty="0" smtClean="0"/>
                        <a:t> frais</a:t>
                      </a:r>
                      <a:endParaRPr lang="fr-CA" sz="2000" b="0" dirty="0"/>
                    </a:p>
                  </a:txBody>
                  <a:tcPr/>
                </a:tc>
              </a:tr>
              <a:tr h="370840">
                <a:tc>
                  <a:txBody>
                    <a:bodyPr/>
                    <a:lstStyle/>
                    <a:p>
                      <a:r>
                        <a:rPr lang="fr-CA" sz="2000" b="0" dirty="0" smtClean="0"/>
                        <a:t>Brocoli</a:t>
                      </a:r>
                      <a:endParaRPr lang="fr-CA" sz="20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2000" b="0" dirty="0" smtClean="0"/>
                        <a:t>Algues</a:t>
                      </a:r>
                    </a:p>
                  </a:txBody>
                  <a:tcPr/>
                </a:tc>
              </a:tr>
            </a:tbl>
          </a:graphicData>
        </a:graphic>
      </p:graphicFrame>
    </p:spTree>
    <p:extLst>
      <p:ext uri="{BB962C8B-B14F-4D97-AF65-F5344CB8AC3E}">
        <p14:creationId xmlns:p14="http://schemas.microsoft.com/office/powerpoint/2010/main" val="3320922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Objectifs</a:t>
            </a:r>
            <a:endParaRPr lang="fr-CA" dirty="0">
              <a:solidFill>
                <a:schemeClr val="tx1"/>
              </a:solidFill>
            </a:endParaRPr>
          </a:p>
        </p:txBody>
      </p:sp>
      <p:sp>
        <p:nvSpPr>
          <p:cNvPr id="3" name="Espace réservé du contenu 2"/>
          <p:cNvSpPr>
            <a:spLocks noGrp="1"/>
          </p:cNvSpPr>
          <p:nvPr>
            <p:ph idx="1"/>
          </p:nvPr>
        </p:nvSpPr>
        <p:spPr/>
        <p:txBody>
          <a:bodyPr>
            <a:normAutofit fontScale="77500" lnSpcReduction="20000"/>
          </a:bodyPr>
          <a:lstStyle/>
          <a:p>
            <a:pPr>
              <a:buClr>
                <a:schemeClr val="accent2"/>
              </a:buClr>
            </a:pPr>
            <a:r>
              <a:rPr lang="fr-CA" sz="3100" dirty="0" smtClean="0"/>
              <a:t>Comprendre le pourquoi des recommandations;</a:t>
            </a:r>
          </a:p>
          <a:p>
            <a:pPr>
              <a:buClr>
                <a:schemeClr val="accent2"/>
              </a:buClr>
            </a:pPr>
            <a:r>
              <a:rPr lang="fr-CA" sz="3100" dirty="0"/>
              <a:t>Être en mesure d’avoir une hydratation adéquate en respect des différentes recommandations par rapport à la médication;</a:t>
            </a:r>
          </a:p>
          <a:p>
            <a:pPr>
              <a:buClr>
                <a:schemeClr val="accent2"/>
              </a:buClr>
            </a:pPr>
            <a:r>
              <a:rPr lang="fr-CA" sz="3100" dirty="0" smtClean="0"/>
              <a:t>Reconnaitre les principales sources de sodium;</a:t>
            </a:r>
          </a:p>
          <a:p>
            <a:pPr>
              <a:buClr>
                <a:schemeClr val="accent2"/>
              </a:buClr>
            </a:pPr>
            <a:r>
              <a:rPr lang="fr-CA" sz="3100" dirty="0"/>
              <a:t>Ê</a:t>
            </a:r>
            <a:r>
              <a:rPr lang="fr-CA" sz="3100" dirty="0" smtClean="0"/>
              <a:t>tre en mesure de lire les étiquettes nutritionnelles et choisir les produits les plus intéressants par rapport au sodium;</a:t>
            </a:r>
          </a:p>
          <a:p>
            <a:pPr>
              <a:buClr>
                <a:schemeClr val="accent2"/>
              </a:buClr>
            </a:pPr>
            <a:r>
              <a:rPr lang="fr-CA" sz="3100" dirty="0"/>
              <a:t>Ê</a:t>
            </a:r>
            <a:r>
              <a:rPr lang="fr-CA" sz="3100" dirty="0" smtClean="0"/>
              <a:t>tre en mesure de substituer le sel dans les recettes;</a:t>
            </a:r>
          </a:p>
          <a:p>
            <a:pPr marL="109728" indent="0" algn="ctr">
              <a:buNone/>
            </a:pPr>
            <a:endParaRPr lang="fr-CA" dirty="0" smtClean="0"/>
          </a:p>
          <a:p>
            <a:pPr marL="109728" indent="0" algn="ctr">
              <a:buNone/>
            </a:pPr>
            <a:r>
              <a:rPr lang="fr-CA" sz="3100" b="1" dirty="0" smtClean="0"/>
              <a:t>Bref, se sentir à l’aide avec l’alimentation et ne pas considérer les recommandations comme une contrainte au plaisir de manger!</a:t>
            </a:r>
          </a:p>
          <a:p>
            <a:endParaRPr lang="fr-CA" dirty="0" smtClean="0"/>
          </a:p>
        </p:txBody>
      </p:sp>
      <p:pic>
        <p:nvPicPr>
          <p:cNvPr id="6"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515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solidFill>
                  <a:schemeClr val="tx1"/>
                </a:solidFill>
              </a:rPr>
              <a:t>Alimentation et</a:t>
            </a:r>
            <a:br>
              <a:rPr lang="fr-CA" dirty="0">
                <a:solidFill>
                  <a:schemeClr val="tx1"/>
                </a:solidFill>
              </a:rPr>
            </a:br>
            <a:r>
              <a:rPr lang="fr-CA" dirty="0" err="1">
                <a:solidFill>
                  <a:schemeClr val="tx1"/>
                </a:solidFill>
              </a:rPr>
              <a:t>anticoagulothérapie</a:t>
            </a:r>
            <a:endParaRPr lang="fr-CA" dirty="0"/>
          </a:p>
        </p:txBody>
      </p:sp>
      <p:sp>
        <p:nvSpPr>
          <p:cNvPr id="3" name="Espace réservé du contenu 2"/>
          <p:cNvSpPr>
            <a:spLocks noGrp="1"/>
          </p:cNvSpPr>
          <p:nvPr>
            <p:ph idx="1"/>
          </p:nvPr>
        </p:nvSpPr>
        <p:spPr/>
        <p:txBody>
          <a:bodyPr/>
          <a:lstStyle/>
          <a:p>
            <a:r>
              <a:rPr lang="fr-CA" dirty="0" smtClean="0"/>
              <a:t>Modération au niveau de l’alcool</a:t>
            </a:r>
          </a:p>
          <a:p>
            <a:pPr lvl="1"/>
            <a:r>
              <a:rPr lang="fr-CA" dirty="0" smtClean="0">
                <a:solidFill>
                  <a:schemeClr val="tx1"/>
                </a:solidFill>
              </a:rPr>
              <a:t>1 consommation pour les femmes</a:t>
            </a:r>
          </a:p>
          <a:p>
            <a:pPr lvl="1"/>
            <a:r>
              <a:rPr lang="fr-CA" dirty="0" smtClean="0">
                <a:solidFill>
                  <a:schemeClr val="tx1"/>
                </a:solidFill>
              </a:rPr>
              <a:t>2 consommations pour les hommes</a:t>
            </a:r>
          </a:p>
          <a:p>
            <a:r>
              <a:rPr lang="fr-CA" dirty="0" smtClean="0"/>
              <a:t>Jus </a:t>
            </a:r>
            <a:r>
              <a:rPr lang="fr-CA" dirty="0"/>
              <a:t>de canneberge : maximum 600 </a:t>
            </a:r>
            <a:r>
              <a:rPr lang="fr-CA" dirty="0" err="1"/>
              <a:t>mL</a:t>
            </a:r>
            <a:r>
              <a:rPr lang="fr-CA" dirty="0"/>
              <a:t> par jour</a:t>
            </a:r>
          </a:p>
          <a:p>
            <a:r>
              <a:rPr lang="fr-CA" dirty="0" smtClean="0"/>
              <a:t>Suppléments </a:t>
            </a:r>
            <a:r>
              <a:rPr lang="fr-CA" dirty="0"/>
              <a:t>vitaminiques : En informer votre médecin</a:t>
            </a:r>
          </a:p>
          <a:p>
            <a:endParaRPr lang="fr-CA" dirty="0"/>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03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Conclusion</a:t>
            </a:r>
            <a:endParaRPr lang="fr-CA" dirty="0">
              <a:solidFill>
                <a:schemeClr val="tx1"/>
              </a:solidFill>
            </a:endParaRPr>
          </a:p>
        </p:txBody>
      </p:sp>
      <p:sp>
        <p:nvSpPr>
          <p:cNvPr id="3" name="Espace réservé du contenu 2"/>
          <p:cNvSpPr>
            <a:spLocks noGrp="1"/>
          </p:cNvSpPr>
          <p:nvPr>
            <p:ph idx="1"/>
          </p:nvPr>
        </p:nvSpPr>
        <p:spPr/>
        <p:txBody>
          <a:bodyPr/>
          <a:lstStyle/>
          <a:p>
            <a:pPr>
              <a:buClr>
                <a:schemeClr val="accent2"/>
              </a:buClr>
            </a:pPr>
            <a:r>
              <a:rPr lang="fr-CA" dirty="0"/>
              <a:t>Éviter les changements draconiens de vos </a:t>
            </a:r>
            <a:r>
              <a:rPr lang="fr-CA" dirty="0" smtClean="0"/>
              <a:t>habitudes;</a:t>
            </a:r>
          </a:p>
          <a:p>
            <a:pPr>
              <a:buClr>
                <a:schemeClr val="accent2"/>
              </a:buClr>
            </a:pPr>
            <a:r>
              <a:rPr lang="fr-CA" dirty="0" smtClean="0"/>
              <a:t>Prendre </a:t>
            </a:r>
            <a:r>
              <a:rPr lang="fr-CA" dirty="0"/>
              <a:t>le temps de faire </a:t>
            </a:r>
            <a:r>
              <a:rPr lang="fr-CA" dirty="0" smtClean="0"/>
              <a:t>l’épicerie;</a:t>
            </a:r>
          </a:p>
          <a:p>
            <a:pPr>
              <a:buClr>
                <a:schemeClr val="accent2"/>
              </a:buClr>
            </a:pPr>
            <a:r>
              <a:rPr lang="fr-CA" dirty="0" smtClean="0"/>
              <a:t>Et </a:t>
            </a:r>
            <a:r>
              <a:rPr lang="fr-CA" dirty="0"/>
              <a:t>surtout…</a:t>
            </a:r>
          </a:p>
          <a:p>
            <a:pPr marL="109728" indent="0">
              <a:buNone/>
            </a:pPr>
            <a:endParaRPr lang="fr-CA" dirty="0" smtClean="0"/>
          </a:p>
          <a:p>
            <a:pPr marL="109728" indent="0">
              <a:buNone/>
            </a:pPr>
            <a:endParaRPr lang="fr-CA" dirty="0" smtClean="0"/>
          </a:p>
          <a:p>
            <a:pPr marL="109728" indent="0" algn="ctr">
              <a:buNone/>
            </a:pPr>
            <a:r>
              <a:rPr lang="fr-CA" dirty="0" smtClean="0">
                <a:solidFill>
                  <a:schemeClr val="accent2"/>
                </a:solidFill>
              </a:rPr>
              <a:t>GARDER </a:t>
            </a:r>
            <a:r>
              <a:rPr lang="fr-CA" dirty="0">
                <a:solidFill>
                  <a:schemeClr val="accent2"/>
                </a:solidFill>
              </a:rPr>
              <a:t>LE PLAISIR DE MANGER </a:t>
            </a: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602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CA" sz="6600" dirty="0" smtClean="0"/>
              <a:t>Merci beaucoup!</a:t>
            </a:r>
            <a:endParaRPr lang="fr-CA" sz="6600" dirty="0"/>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725144"/>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539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Questions</a:t>
            </a:r>
            <a:endParaRPr lang="fr-CA" dirty="0">
              <a:solidFill>
                <a:schemeClr val="tx1"/>
              </a:solidFill>
            </a:endParaRP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Résultat d’images pour ques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4412" y="2224135"/>
            <a:ext cx="3457668" cy="407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360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Références</a:t>
            </a:r>
            <a:endParaRPr lang="fr-CA" dirty="0">
              <a:solidFill>
                <a:schemeClr val="tx1"/>
              </a:solidFill>
            </a:endParaRPr>
          </a:p>
        </p:txBody>
      </p:sp>
      <p:sp>
        <p:nvSpPr>
          <p:cNvPr id="3" name="Espace réservé du contenu 2"/>
          <p:cNvSpPr>
            <a:spLocks noGrp="1"/>
          </p:cNvSpPr>
          <p:nvPr>
            <p:ph idx="1"/>
          </p:nvPr>
        </p:nvSpPr>
        <p:spPr/>
        <p:txBody>
          <a:bodyPr/>
          <a:lstStyle/>
          <a:p>
            <a:pPr>
              <a:buClr>
                <a:schemeClr val="accent2"/>
              </a:buClr>
            </a:pPr>
            <a:r>
              <a:rPr lang="fr-CA" dirty="0" smtClean="0"/>
              <a:t>Passeportsante.net</a:t>
            </a:r>
          </a:p>
          <a:p>
            <a:pPr>
              <a:buClr>
                <a:schemeClr val="accent2"/>
              </a:buClr>
            </a:pPr>
            <a:r>
              <a:rPr lang="fr-CA" dirty="0" smtClean="0"/>
              <a:t>Extenso.org</a:t>
            </a:r>
          </a:p>
          <a:p>
            <a:pPr>
              <a:buClr>
                <a:schemeClr val="accent2"/>
              </a:buClr>
            </a:pPr>
            <a:r>
              <a:rPr lang="fr-CA" dirty="0" smtClean="0"/>
              <a:t>Ordre </a:t>
            </a:r>
            <a:r>
              <a:rPr lang="fr-CA" dirty="0"/>
              <a:t>Professionnel des Diététistes du Québec (site des </a:t>
            </a:r>
            <a:r>
              <a:rPr lang="fr-CA" dirty="0" smtClean="0"/>
              <a:t>membres)</a:t>
            </a:r>
          </a:p>
          <a:p>
            <a:pPr>
              <a:buClr>
                <a:schemeClr val="accent2"/>
              </a:buClr>
            </a:pPr>
            <a:r>
              <a:rPr lang="fr-CA" dirty="0" smtClean="0"/>
              <a:t>Gouvernement </a:t>
            </a:r>
            <a:r>
              <a:rPr lang="fr-CA" dirty="0"/>
              <a:t>du </a:t>
            </a:r>
            <a:r>
              <a:rPr lang="fr-CA" dirty="0" smtClean="0"/>
              <a:t>Canada</a:t>
            </a:r>
          </a:p>
          <a:p>
            <a:pPr>
              <a:buClr>
                <a:schemeClr val="accent2"/>
              </a:buClr>
            </a:pPr>
            <a:r>
              <a:rPr lang="fr-CA" dirty="0" smtClean="0"/>
              <a:t>Institut </a:t>
            </a:r>
            <a:r>
              <a:rPr lang="fr-CA" dirty="0"/>
              <a:t>universitaire de cardiologie et de pneumologie de Québec -Documents </a:t>
            </a:r>
            <a:r>
              <a:rPr lang="fr-CA" dirty="0" smtClean="0"/>
              <a:t>d’enseignement</a:t>
            </a:r>
            <a:endParaRPr lang="fr-CA" dirty="0"/>
          </a:p>
        </p:txBody>
      </p:sp>
    </p:spTree>
    <p:extLst>
      <p:ext uri="{BB962C8B-B14F-4D97-AF65-F5344CB8AC3E}">
        <p14:creationId xmlns:p14="http://schemas.microsoft.com/office/powerpoint/2010/main" val="1276935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3400" dirty="0" smtClean="0">
                <a:solidFill>
                  <a:schemeClr val="tx1"/>
                </a:solidFill>
              </a:rPr>
              <a:t>Principales recommandations</a:t>
            </a:r>
            <a:endParaRPr lang="fr-CA" sz="3400" dirty="0">
              <a:solidFill>
                <a:schemeClr val="tx1"/>
              </a:solidFill>
            </a:endParaRPr>
          </a:p>
        </p:txBody>
      </p:sp>
      <p:sp>
        <p:nvSpPr>
          <p:cNvPr id="3" name="Espace réservé du contenu 2"/>
          <p:cNvSpPr>
            <a:spLocks noGrp="1"/>
          </p:cNvSpPr>
          <p:nvPr>
            <p:ph idx="1"/>
          </p:nvPr>
        </p:nvSpPr>
        <p:spPr/>
        <p:txBody>
          <a:bodyPr/>
          <a:lstStyle/>
          <a:p>
            <a:pPr>
              <a:buClr>
                <a:schemeClr val="accent2"/>
              </a:buClr>
            </a:pPr>
            <a:r>
              <a:rPr lang="fr-CA" dirty="0" smtClean="0"/>
              <a:t>Avoir une hydratation suffisante qui prend en considération les conditions particulières;</a:t>
            </a:r>
          </a:p>
          <a:p>
            <a:pPr>
              <a:buClr>
                <a:schemeClr val="accent2"/>
              </a:buClr>
            </a:pPr>
            <a:r>
              <a:rPr lang="fr-CA" dirty="0" smtClean="0"/>
              <a:t>Limiter la consommation de sodium (sel);</a:t>
            </a:r>
          </a:p>
          <a:p>
            <a:pPr>
              <a:buClr>
                <a:schemeClr val="accent2"/>
              </a:buClr>
            </a:pPr>
            <a:r>
              <a:rPr lang="fr-CA" dirty="0" smtClean="0"/>
              <a:t>Avoir une alimentation équilibrée basée sur le Guide Alimentaire </a:t>
            </a:r>
            <a:r>
              <a:rPr lang="fr-CA" dirty="0"/>
              <a:t>C</a:t>
            </a:r>
            <a:r>
              <a:rPr lang="fr-CA" dirty="0" smtClean="0"/>
              <a:t>anadien.</a:t>
            </a:r>
            <a:endParaRPr lang="fr-CA" dirty="0"/>
          </a:p>
        </p:txBody>
      </p:sp>
      <p:pic>
        <p:nvPicPr>
          <p:cNvPr id="2050" name="Picture 2" descr="Résultat d’images pour guide alimentaire canadi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581128"/>
            <a:ext cx="3528392" cy="19847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ésultats de recherche d'images pour « logo IUCPQ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28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L’hydratation</a:t>
            </a:r>
            <a:endParaRPr lang="fr-CA" dirty="0">
              <a:solidFill>
                <a:schemeClr val="tx1"/>
              </a:solidFill>
            </a:endParaRPr>
          </a:p>
        </p:txBody>
      </p:sp>
      <p:sp>
        <p:nvSpPr>
          <p:cNvPr id="3" name="Espace réservé du contenu 2"/>
          <p:cNvSpPr>
            <a:spLocks noGrp="1"/>
          </p:cNvSpPr>
          <p:nvPr>
            <p:ph idx="1"/>
          </p:nvPr>
        </p:nvSpPr>
        <p:spPr/>
        <p:txBody>
          <a:bodyPr/>
          <a:lstStyle/>
          <a:p>
            <a:pPr>
              <a:buClr>
                <a:schemeClr val="accent2"/>
              </a:buClr>
            </a:pPr>
            <a:r>
              <a:rPr lang="fr-CA" dirty="0" smtClean="0"/>
              <a:t>Les besoins quotidiens en liquide</a:t>
            </a:r>
          </a:p>
          <a:p>
            <a:pPr lvl="1"/>
            <a:r>
              <a:rPr lang="fr-CA" dirty="0">
                <a:solidFill>
                  <a:schemeClr val="tx1"/>
                </a:solidFill>
              </a:rPr>
              <a:t>Avec diurétiques (selon la dose du médicament et les recommandations de votre médecin) : 1,2 à 1,8L/jour</a:t>
            </a:r>
          </a:p>
          <a:p>
            <a:pPr lvl="1"/>
            <a:r>
              <a:rPr lang="fr-CA" dirty="0">
                <a:solidFill>
                  <a:schemeClr val="tx1"/>
                </a:solidFill>
              </a:rPr>
              <a:t>Sans diurétiques : ~ 2L/jour</a:t>
            </a:r>
          </a:p>
          <a:p>
            <a:pPr>
              <a:buClr>
                <a:schemeClr val="accent2"/>
              </a:buClr>
            </a:pPr>
            <a:r>
              <a:rPr lang="fr-CA" dirty="0" smtClean="0"/>
              <a:t>L’eau = breuvage par excellence</a:t>
            </a:r>
          </a:p>
          <a:p>
            <a:pPr>
              <a:buClr>
                <a:schemeClr val="accent2"/>
              </a:buClr>
            </a:pPr>
            <a:r>
              <a:rPr lang="fr-CA" dirty="0" smtClean="0"/>
              <a:t>Boire toute la journée</a:t>
            </a:r>
          </a:p>
          <a:p>
            <a:pPr>
              <a:buClr>
                <a:schemeClr val="accent2"/>
              </a:buClr>
            </a:pPr>
            <a:r>
              <a:rPr lang="fr-CA" dirty="0" smtClean="0"/>
              <a:t>Au besoin, utiliser un contenant gradué pour calculer votre consommation quotidienne</a:t>
            </a: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113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L’hydratation</a:t>
            </a:r>
            <a:endParaRPr lang="fr-CA" dirty="0">
              <a:solidFill>
                <a:schemeClr val="tx1"/>
              </a:solidFill>
            </a:endParaRPr>
          </a:p>
        </p:txBody>
      </p:sp>
      <p:sp>
        <p:nvSpPr>
          <p:cNvPr id="3" name="Espace réservé du contenu 2"/>
          <p:cNvSpPr>
            <a:spLocks noGrp="1"/>
          </p:cNvSpPr>
          <p:nvPr>
            <p:ph idx="1"/>
          </p:nvPr>
        </p:nvSpPr>
        <p:spPr/>
        <p:txBody>
          <a:bodyPr>
            <a:normAutofit fontScale="92500"/>
          </a:bodyPr>
          <a:lstStyle/>
          <a:p>
            <a:pPr>
              <a:buClr>
                <a:schemeClr val="accent2"/>
              </a:buClr>
            </a:pPr>
            <a:r>
              <a:rPr lang="fr-CA" dirty="0" smtClean="0"/>
              <a:t>Trucs pour diminuer la soif en cas de restriction liquidienne:</a:t>
            </a:r>
          </a:p>
          <a:p>
            <a:pPr lvl="1"/>
            <a:r>
              <a:rPr lang="fr-CA" dirty="0" smtClean="0">
                <a:solidFill>
                  <a:schemeClr val="tx1"/>
                </a:solidFill>
              </a:rPr>
              <a:t>Sucer des glaçons;</a:t>
            </a:r>
          </a:p>
          <a:p>
            <a:pPr lvl="1"/>
            <a:r>
              <a:rPr lang="fr-CA" dirty="0" smtClean="0">
                <a:solidFill>
                  <a:schemeClr val="tx1"/>
                </a:solidFill>
              </a:rPr>
              <a:t>Faire congeler des petits fruits (raisin, framboises, mûre, bleuet) et les laisser décongeler dans la bouche;</a:t>
            </a:r>
          </a:p>
          <a:p>
            <a:pPr lvl="1"/>
            <a:r>
              <a:rPr lang="fr-CA" dirty="0" smtClean="0">
                <a:solidFill>
                  <a:schemeClr val="tx1"/>
                </a:solidFill>
              </a:rPr>
              <a:t>Ajouter du jus de citron ou des tranches d’agrumes à votre eau (plus désaltérant);</a:t>
            </a:r>
          </a:p>
          <a:p>
            <a:pPr lvl="1"/>
            <a:r>
              <a:rPr lang="fr-CA" dirty="0" smtClean="0">
                <a:solidFill>
                  <a:schemeClr val="tx1"/>
                </a:solidFill>
              </a:rPr>
              <a:t>Éviter les aliments salés;</a:t>
            </a:r>
          </a:p>
          <a:p>
            <a:pPr lvl="1"/>
            <a:r>
              <a:rPr lang="fr-CA" dirty="0" smtClean="0">
                <a:solidFill>
                  <a:schemeClr val="tx1"/>
                </a:solidFill>
              </a:rPr>
              <a:t>Croquer dans des fruits frais gorgées d’eau;</a:t>
            </a:r>
          </a:p>
          <a:p>
            <a:pPr lvl="1"/>
            <a:r>
              <a:rPr lang="fr-CA" dirty="0" smtClean="0">
                <a:solidFill>
                  <a:schemeClr val="tx1"/>
                </a:solidFill>
              </a:rPr>
              <a:t>Pendant l’été, éviter l’exposition prolongée au soleil.</a:t>
            </a:r>
            <a:endParaRPr lang="fr-CA" dirty="0">
              <a:solidFill>
                <a:schemeClr val="tx1"/>
              </a:solidFill>
            </a:endParaRP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89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p:txBody>
          <a:bodyPr/>
          <a:lstStyle/>
          <a:p>
            <a:pPr>
              <a:buClr>
                <a:schemeClr val="accent2"/>
              </a:buClr>
            </a:pPr>
            <a:r>
              <a:rPr lang="fr-CA" dirty="0" smtClean="0"/>
              <a:t>Besoins quotidien en sodium</a:t>
            </a:r>
          </a:p>
          <a:p>
            <a:pPr lvl="1"/>
            <a:r>
              <a:rPr lang="fr-CA" dirty="0" smtClean="0">
                <a:solidFill>
                  <a:schemeClr val="tx1"/>
                </a:solidFill>
              </a:rPr>
              <a:t>Pour la population en générale : </a:t>
            </a:r>
            <a:r>
              <a:rPr lang="fr-CA" b="1" dirty="0" smtClean="0">
                <a:solidFill>
                  <a:schemeClr val="tx1"/>
                </a:solidFill>
              </a:rPr>
              <a:t>2300 mg/jour</a:t>
            </a:r>
          </a:p>
          <a:p>
            <a:pPr lvl="1"/>
            <a:r>
              <a:rPr lang="fr-CA" dirty="0" smtClean="0">
                <a:solidFill>
                  <a:schemeClr val="tx1"/>
                </a:solidFill>
              </a:rPr>
              <a:t>Pour les personnes atteintes d’hypertension artérielle pulmonaire, d’hypertension artérielle ou d’une maladie cardiaque: </a:t>
            </a:r>
            <a:r>
              <a:rPr lang="fr-CA" b="1" dirty="0" smtClean="0">
                <a:solidFill>
                  <a:schemeClr val="tx1"/>
                </a:solidFill>
              </a:rPr>
              <a:t>2300 mg/jour</a:t>
            </a:r>
          </a:p>
          <a:p>
            <a:pPr lvl="1"/>
            <a:r>
              <a:rPr lang="fr-CA" dirty="0" smtClean="0">
                <a:solidFill>
                  <a:schemeClr val="tx1"/>
                </a:solidFill>
              </a:rPr>
              <a:t>À noter : la consommation moyenne en sodium des Canadiens est de </a:t>
            </a:r>
            <a:r>
              <a:rPr lang="fr-CA" b="1" dirty="0" smtClean="0">
                <a:solidFill>
                  <a:schemeClr val="tx1"/>
                </a:solidFill>
              </a:rPr>
              <a:t>3400 mg/jour</a:t>
            </a:r>
            <a:endParaRPr lang="fr-CA" b="1" dirty="0">
              <a:solidFill>
                <a:schemeClr val="tx1"/>
              </a:solidFill>
            </a:endParaRP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843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p:txBody>
          <a:bodyPr>
            <a:normAutofit fontScale="77500" lnSpcReduction="20000"/>
          </a:bodyPr>
          <a:lstStyle/>
          <a:p>
            <a:pPr>
              <a:buClr>
                <a:schemeClr val="accent2"/>
              </a:buClr>
            </a:pPr>
            <a:r>
              <a:rPr lang="fr-CA" dirty="0" smtClean="0"/>
              <a:t>Principales sources de sodium</a:t>
            </a:r>
          </a:p>
          <a:p>
            <a:pPr lvl="1"/>
            <a:r>
              <a:rPr lang="fr-CA" dirty="0" smtClean="0">
                <a:solidFill>
                  <a:schemeClr val="tx1"/>
                </a:solidFill>
              </a:rPr>
              <a:t>Sel ajouté à table (1 c. à thé = 2300 mg);</a:t>
            </a:r>
          </a:p>
          <a:p>
            <a:pPr lvl="1"/>
            <a:r>
              <a:rPr lang="fr-CA" dirty="0" smtClean="0">
                <a:solidFill>
                  <a:schemeClr val="tx1"/>
                </a:solidFill>
              </a:rPr>
              <a:t>Aliments en conserve (poissons, légumes, légumineuses, viande, etc.);</a:t>
            </a:r>
          </a:p>
          <a:p>
            <a:pPr lvl="1"/>
            <a:r>
              <a:rPr lang="fr-CA" dirty="0" smtClean="0">
                <a:solidFill>
                  <a:schemeClr val="tx1"/>
                </a:solidFill>
              </a:rPr>
              <a:t>Charcuteries et viandes fumées;</a:t>
            </a:r>
          </a:p>
          <a:p>
            <a:pPr lvl="1"/>
            <a:r>
              <a:rPr lang="fr-CA" dirty="0" smtClean="0">
                <a:solidFill>
                  <a:schemeClr val="tx1"/>
                </a:solidFill>
              </a:rPr>
              <a:t>Chips et grignotines (méli-mélo, bretzels, etc.);</a:t>
            </a:r>
          </a:p>
          <a:p>
            <a:pPr lvl="1"/>
            <a:r>
              <a:rPr lang="fr-CA" dirty="0" smtClean="0">
                <a:solidFill>
                  <a:schemeClr val="tx1"/>
                </a:solidFill>
              </a:rPr>
              <a:t>Noix et graines salées;</a:t>
            </a:r>
          </a:p>
          <a:p>
            <a:pPr lvl="1"/>
            <a:r>
              <a:rPr lang="fr-CA" dirty="0" smtClean="0">
                <a:solidFill>
                  <a:schemeClr val="tx1"/>
                </a:solidFill>
              </a:rPr>
              <a:t>Repas congelés ou mets préparés à l’épicerie;</a:t>
            </a:r>
          </a:p>
          <a:p>
            <a:pPr lvl="1"/>
            <a:r>
              <a:rPr lang="fr-CA" dirty="0" smtClean="0">
                <a:solidFill>
                  <a:schemeClr val="tx1"/>
                </a:solidFill>
              </a:rPr>
              <a:t>Condiments, vinaigrettes, sauce et marinades commerciales;</a:t>
            </a:r>
          </a:p>
          <a:p>
            <a:pPr lvl="1"/>
            <a:r>
              <a:rPr lang="fr-CA" dirty="0" smtClean="0">
                <a:solidFill>
                  <a:schemeClr val="tx1"/>
                </a:solidFill>
              </a:rPr>
              <a:t>Mélanges d’épices;</a:t>
            </a:r>
          </a:p>
          <a:p>
            <a:pPr lvl="1"/>
            <a:r>
              <a:rPr lang="fr-CA" dirty="0" smtClean="0">
                <a:solidFill>
                  <a:schemeClr val="tx1"/>
                </a:solidFill>
              </a:rPr>
              <a:t>Soupes et bouillons du commerce;</a:t>
            </a:r>
          </a:p>
          <a:p>
            <a:pPr lvl="1"/>
            <a:r>
              <a:rPr lang="fr-CA" dirty="0" smtClean="0">
                <a:solidFill>
                  <a:schemeClr val="tx1"/>
                </a:solidFill>
              </a:rPr>
              <a:t>Fromage à tartiner;</a:t>
            </a:r>
          </a:p>
          <a:p>
            <a:pPr lvl="1"/>
            <a:r>
              <a:rPr lang="fr-CA" dirty="0" smtClean="0">
                <a:solidFill>
                  <a:schemeClr val="tx1"/>
                </a:solidFill>
              </a:rPr>
              <a:t>Jus de légumes et jus de tomates réguliers;</a:t>
            </a:r>
          </a:p>
          <a:p>
            <a:pPr lvl="1"/>
            <a:r>
              <a:rPr lang="fr-CA" dirty="0" smtClean="0">
                <a:solidFill>
                  <a:schemeClr val="tx1"/>
                </a:solidFill>
              </a:rPr>
              <a:t>Repas et mets du restaurants (surtout restauration rapide).</a:t>
            </a:r>
            <a:endParaRPr lang="fr-CA" dirty="0">
              <a:solidFill>
                <a:schemeClr val="tx1"/>
              </a:solidFill>
            </a:endParaRPr>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104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solidFill>
                  <a:schemeClr val="tx1"/>
                </a:solidFill>
              </a:rPr>
              <a:t>Le sodium</a:t>
            </a:r>
            <a:endParaRPr lang="fr-CA" dirty="0">
              <a:solidFill>
                <a:schemeClr val="tx1"/>
              </a:solidFill>
            </a:endParaRPr>
          </a:p>
        </p:txBody>
      </p:sp>
      <p:sp>
        <p:nvSpPr>
          <p:cNvPr id="3" name="Espace réservé du contenu 2"/>
          <p:cNvSpPr>
            <a:spLocks noGrp="1"/>
          </p:cNvSpPr>
          <p:nvPr>
            <p:ph idx="1"/>
          </p:nvPr>
        </p:nvSpPr>
        <p:spPr/>
        <p:txBody>
          <a:bodyPr/>
          <a:lstStyle/>
          <a:p>
            <a:pPr>
              <a:buClr>
                <a:schemeClr val="accent2"/>
              </a:buClr>
            </a:pPr>
            <a:r>
              <a:rPr lang="fr-CA" dirty="0" smtClean="0"/>
              <a:t>Lecture des étiquettes nutritionnelles</a:t>
            </a:r>
          </a:p>
          <a:p>
            <a:pPr lvl="1"/>
            <a:r>
              <a:rPr lang="fr-CA" dirty="0">
                <a:solidFill>
                  <a:schemeClr val="tx1"/>
                </a:solidFill>
              </a:rPr>
              <a:t>Pour connaître la valeur nutritive des aliments;</a:t>
            </a:r>
          </a:p>
          <a:p>
            <a:pPr lvl="1"/>
            <a:r>
              <a:rPr lang="fr-CA" dirty="0">
                <a:solidFill>
                  <a:schemeClr val="tx1"/>
                </a:solidFill>
              </a:rPr>
              <a:t>Pour comparer les produits entres eux;</a:t>
            </a:r>
          </a:p>
          <a:p>
            <a:pPr lvl="1"/>
            <a:r>
              <a:rPr lang="fr-CA" dirty="0">
                <a:solidFill>
                  <a:schemeClr val="tx1"/>
                </a:solidFill>
              </a:rPr>
              <a:t>Pour augmenter ou diminuer la consommation de certains nutriments.</a:t>
            </a:r>
          </a:p>
          <a:p>
            <a:pPr>
              <a:buClr>
                <a:schemeClr val="accent2"/>
              </a:buClr>
            </a:pPr>
            <a:r>
              <a:rPr lang="fr-CA" dirty="0" smtClean="0"/>
              <a:t>Pour nous aider</a:t>
            </a:r>
          </a:p>
          <a:p>
            <a:pPr lvl="1"/>
            <a:r>
              <a:rPr lang="fr-CA" dirty="0" smtClean="0">
                <a:solidFill>
                  <a:schemeClr val="tx1"/>
                </a:solidFill>
              </a:rPr>
              <a:t>Les allégations nutritionnelles;</a:t>
            </a:r>
          </a:p>
          <a:p>
            <a:pPr lvl="1"/>
            <a:r>
              <a:rPr lang="fr-CA" dirty="0">
                <a:solidFill>
                  <a:schemeClr val="tx1"/>
                </a:solidFill>
              </a:rPr>
              <a:t>Le tableau de la valeur </a:t>
            </a:r>
            <a:r>
              <a:rPr lang="fr-CA" dirty="0" smtClean="0">
                <a:solidFill>
                  <a:schemeClr val="tx1"/>
                </a:solidFill>
              </a:rPr>
              <a:t>nutritive;</a:t>
            </a:r>
            <a:endParaRPr lang="fr-CA" dirty="0">
              <a:solidFill>
                <a:schemeClr val="tx1"/>
              </a:solidFill>
            </a:endParaRPr>
          </a:p>
          <a:p>
            <a:pPr lvl="1"/>
            <a:r>
              <a:rPr lang="fr-CA" dirty="0" smtClean="0">
                <a:solidFill>
                  <a:schemeClr val="tx1"/>
                </a:solidFill>
              </a:rPr>
              <a:t>La liste des ingrédients.</a:t>
            </a:r>
          </a:p>
          <a:p>
            <a:pPr lvl="1"/>
            <a:endParaRPr lang="fr-CA" dirty="0"/>
          </a:p>
        </p:txBody>
      </p:sp>
      <p:pic>
        <p:nvPicPr>
          <p:cNvPr id="4" name="Picture 2" descr="Résultats de recherche d'images pour « logo IUCPQ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836712"/>
            <a:ext cx="2592288" cy="138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980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in">
  <a:themeElements>
    <a:clrScheme name="Personnalisé 12">
      <a:dk1>
        <a:sysClr val="windowText" lastClr="000000"/>
      </a:dk1>
      <a:lt1>
        <a:srgbClr val="FFFFFF"/>
      </a:lt1>
      <a:dk2>
        <a:srgbClr val="0D7DE3"/>
      </a:dk2>
      <a:lt2>
        <a:srgbClr val="000000"/>
      </a:lt2>
      <a:accent1>
        <a:srgbClr val="4F81BD"/>
      </a:accent1>
      <a:accent2>
        <a:srgbClr val="E43C0E"/>
      </a:accent2>
      <a:accent3>
        <a:srgbClr val="000000"/>
      </a:accent3>
      <a:accent4>
        <a:srgbClr val="8064A2"/>
      </a:accent4>
      <a:accent5>
        <a:srgbClr val="4BACC6"/>
      </a:accent5>
      <a:accent6>
        <a:srgbClr val="F79646"/>
      </a:accent6>
      <a:hlink>
        <a:srgbClr val="0000FF"/>
      </a:hlink>
      <a:folHlink>
        <a:srgbClr val="800080"/>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i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304</TotalTime>
  <Words>2096</Words>
  <Application>Microsoft Office PowerPoint</Application>
  <PresentationFormat>Affichage à l'écran (4:3)</PresentationFormat>
  <Paragraphs>271</Paragraphs>
  <Slides>34</Slides>
  <Notes>3</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Urbain</vt:lpstr>
      <vt:lpstr>Alimentation et hypertension artérielle pulmonaire</vt:lpstr>
      <vt:lpstr>Plan de la présentation</vt:lpstr>
      <vt:lpstr>Objectifs</vt:lpstr>
      <vt:lpstr>Principales recommandations</vt:lpstr>
      <vt:lpstr>L’hydratation</vt:lpstr>
      <vt:lpstr>L’hydratation</vt:lpstr>
      <vt:lpstr>Le sodium</vt:lpstr>
      <vt:lpstr>Le sodium</vt:lpstr>
      <vt:lpstr>Le sodium</vt:lpstr>
      <vt:lpstr>Le sodium</vt:lpstr>
      <vt:lpstr>Le sodium</vt:lpstr>
      <vt:lpstr>Le sodium</vt:lpstr>
      <vt:lpstr>Le sodium</vt:lpstr>
      <vt:lpstr>Le sodium</vt:lpstr>
      <vt:lpstr>Présentation PowerPoint</vt:lpstr>
      <vt:lpstr>Présentation PowerPoint</vt:lpstr>
      <vt:lpstr>Présentation PowerPoint</vt:lpstr>
      <vt:lpstr>Le sodium</vt:lpstr>
      <vt:lpstr>Le sodium</vt:lpstr>
      <vt:lpstr>Le sodium</vt:lpstr>
      <vt:lpstr>Le sodium</vt:lpstr>
      <vt:lpstr>Le sodium</vt:lpstr>
      <vt:lpstr>Le sodium</vt:lpstr>
      <vt:lpstr>Le sodium</vt:lpstr>
      <vt:lpstr>Le sodium</vt:lpstr>
      <vt:lpstr>Le sodium</vt:lpstr>
      <vt:lpstr>Le sodium</vt:lpstr>
      <vt:lpstr>Le sodium</vt:lpstr>
      <vt:lpstr>Alimentation et anticoagulothérapie</vt:lpstr>
      <vt:lpstr>Alimentation et anticoagulothérapie</vt:lpstr>
      <vt:lpstr>Conclusion</vt:lpstr>
      <vt:lpstr>Merci beaucoup!</vt:lpstr>
      <vt:lpstr>Questions</vt:lpstr>
      <vt:lpstr>Références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Alimentation et hypertension artérielle pulmonaire</dc:title>
  <dc:creator>jean-philippe noel</dc:creator>
  <cp:lastModifiedBy>jean-philippe noel</cp:lastModifiedBy>
  <cp:revision>25</cp:revision>
  <dcterms:created xsi:type="dcterms:W3CDTF">2017-03-31T18:20:49Z</dcterms:created>
  <dcterms:modified xsi:type="dcterms:W3CDTF">2017-06-02T20:55:41Z</dcterms:modified>
</cp:coreProperties>
</file>